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9"/>
  </p:notesMasterIdLst>
  <p:sldIdLst>
    <p:sldId id="256" r:id="rId2"/>
    <p:sldId id="303" r:id="rId3"/>
    <p:sldId id="283" r:id="rId4"/>
    <p:sldId id="279" r:id="rId5"/>
    <p:sldId id="304" r:id="rId6"/>
    <p:sldId id="268" r:id="rId7"/>
    <p:sldId id="278" r:id="rId8"/>
    <p:sldId id="280" r:id="rId9"/>
    <p:sldId id="264" r:id="rId10"/>
    <p:sldId id="305" r:id="rId11"/>
    <p:sldId id="265" r:id="rId12"/>
    <p:sldId id="316" r:id="rId13"/>
    <p:sldId id="286" r:id="rId14"/>
    <p:sldId id="288" r:id="rId15"/>
    <p:sldId id="317" r:id="rId16"/>
    <p:sldId id="318" r:id="rId17"/>
    <p:sldId id="320" r:id="rId18"/>
    <p:sldId id="321" r:id="rId19"/>
    <p:sldId id="287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7" r:id="rId28"/>
    <p:sldId id="298" r:id="rId29"/>
    <p:sldId id="299" r:id="rId30"/>
    <p:sldId id="308" r:id="rId31"/>
    <p:sldId id="300" r:id="rId32"/>
    <p:sldId id="301" r:id="rId33"/>
    <p:sldId id="274" r:id="rId34"/>
    <p:sldId id="266" r:id="rId35"/>
    <p:sldId id="275" r:id="rId36"/>
    <p:sldId id="282" r:id="rId37"/>
    <p:sldId id="309" r:id="rId38"/>
  </p:sldIdLst>
  <p:sldSz cx="9144000" cy="6858000" type="screen4x3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6CC0E9-1F42-274E-8DAE-B284493A4470}">
          <p14:sldIdLst/>
        </p14:section>
        <p14:section name="Project" id="{40C8E6B6-E9E6-2F43-B93D-A0243D079DE4}">
          <p14:sldIdLst>
            <p14:sldId id="256"/>
            <p14:sldId id="303"/>
            <p14:sldId id="283"/>
            <p14:sldId id="279"/>
            <p14:sldId id="304"/>
            <p14:sldId id="268"/>
            <p14:sldId id="278"/>
            <p14:sldId id="280"/>
            <p14:sldId id="264"/>
            <p14:sldId id="305"/>
            <p14:sldId id="265"/>
            <p14:sldId id="316"/>
            <p14:sldId id="286"/>
            <p14:sldId id="288"/>
            <p14:sldId id="317"/>
            <p14:sldId id="318"/>
            <p14:sldId id="320"/>
            <p14:sldId id="321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298"/>
            <p14:sldId id="299"/>
            <p14:sldId id="308"/>
            <p14:sldId id="300"/>
            <p14:sldId id="301"/>
            <p14:sldId id="274"/>
            <p14:sldId id="266"/>
            <p14:sldId id="275"/>
            <p14:sldId id="282"/>
          </p14:sldIdLst>
        </p14:section>
        <p14:section name="Scrum.org" id="{791E24FF-0B03-C747-9B56-222E2D4883CE}">
          <p14:sldIdLst>
            <p14:sldId id="30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6699" autoAdjust="0"/>
  </p:normalViewPr>
  <p:slideViewPr>
    <p:cSldViewPr>
      <p:cViewPr>
        <p:scale>
          <a:sx n="110" d="100"/>
          <a:sy n="110" d="100"/>
        </p:scale>
        <p:origin x="-499" y="3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99C71-ED3D-7141-AC5A-A5439E6D6465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F46B38-9333-8848-9B23-1F9EB7A5180D}">
      <dgm:prSet phldrT="[Text]" custT="1"/>
      <dgm:spPr/>
      <dgm:t>
        <a:bodyPr/>
        <a:lstStyle/>
        <a:p>
          <a:r>
            <a:rPr lang="en-US" sz="2000" dirty="0" smtClean="0"/>
            <a:t>Formulate objective</a:t>
          </a:r>
          <a:endParaRPr lang="en-US" sz="2000" dirty="0"/>
        </a:p>
      </dgm:t>
    </dgm:pt>
    <dgm:pt modelId="{C6F2C4EA-8920-D341-B682-0CCE417AD68C}" type="parTrans" cxnId="{60AD9FFE-AB3C-D04A-A784-09A1BB2C51A7}">
      <dgm:prSet/>
      <dgm:spPr/>
      <dgm:t>
        <a:bodyPr/>
        <a:lstStyle/>
        <a:p>
          <a:endParaRPr lang="en-US" sz="2000"/>
        </a:p>
      </dgm:t>
    </dgm:pt>
    <dgm:pt modelId="{13ADA417-067C-F04D-8FCF-FA63E02C096B}" type="sibTrans" cxnId="{60AD9FFE-AB3C-D04A-A784-09A1BB2C51A7}">
      <dgm:prSet/>
      <dgm:spPr/>
      <dgm:t>
        <a:bodyPr/>
        <a:lstStyle/>
        <a:p>
          <a:endParaRPr lang="en-US" sz="2000"/>
        </a:p>
      </dgm:t>
    </dgm:pt>
    <dgm:pt modelId="{99D93CBE-8A72-EC43-A687-3C0749751008}">
      <dgm:prSet phldrT="[Text]" custT="1"/>
      <dgm:spPr/>
      <dgm:t>
        <a:bodyPr/>
        <a:lstStyle/>
        <a:p>
          <a:r>
            <a:rPr lang="en-US" sz="2000" dirty="0" smtClean="0"/>
            <a:t>Formulate alternative solutions</a:t>
          </a:r>
          <a:endParaRPr lang="en-US" sz="2000" dirty="0"/>
        </a:p>
      </dgm:t>
    </dgm:pt>
    <dgm:pt modelId="{E35C0E48-374D-6D4A-899C-4C6518293804}" type="parTrans" cxnId="{DD805B06-AB6E-CC4E-B7AB-FD3F64760D2F}">
      <dgm:prSet/>
      <dgm:spPr/>
      <dgm:t>
        <a:bodyPr/>
        <a:lstStyle/>
        <a:p>
          <a:endParaRPr lang="en-US" sz="2000"/>
        </a:p>
      </dgm:t>
    </dgm:pt>
    <dgm:pt modelId="{34EC5A88-9C47-E74D-AD3C-98BFA2308ECA}" type="sibTrans" cxnId="{DD805B06-AB6E-CC4E-B7AB-FD3F64760D2F}">
      <dgm:prSet/>
      <dgm:spPr/>
      <dgm:t>
        <a:bodyPr/>
        <a:lstStyle/>
        <a:p>
          <a:endParaRPr lang="en-US" sz="2000"/>
        </a:p>
      </dgm:t>
    </dgm:pt>
    <dgm:pt modelId="{123F889E-B7B6-0041-B53B-1FE50E24E33B}">
      <dgm:prSet phldrT="[Text]" custT="1"/>
      <dgm:spPr/>
      <dgm:t>
        <a:bodyPr/>
        <a:lstStyle/>
        <a:p>
          <a:r>
            <a:rPr lang="en-US" sz="2000" dirty="0" smtClean="0"/>
            <a:t>Assess the consequences of alternatives in relation to objective</a:t>
          </a:r>
          <a:endParaRPr lang="en-US" sz="2000" dirty="0"/>
        </a:p>
      </dgm:t>
    </dgm:pt>
    <dgm:pt modelId="{6F108745-2F2B-AB48-9C46-6648AAD68032}" type="parTrans" cxnId="{4FEE7BEE-7819-0345-B392-C204DE7FEC93}">
      <dgm:prSet/>
      <dgm:spPr/>
      <dgm:t>
        <a:bodyPr/>
        <a:lstStyle/>
        <a:p>
          <a:endParaRPr lang="en-US" sz="2000"/>
        </a:p>
      </dgm:t>
    </dgm:pt>
    <dgm:pt modelId="{B1DDBF58-4D49-A84E-95AE-0C8F791A7E85}" type="sibTrans" cxnId="{4FEE7BEE-7819-0345-B392-C204DE7FEC93}">
      <dgm:prSet/>
      <dgm:spPr/>
      <dgm:t>
        <a:bodyPr/>
        <a:lstStyle/>
        <a:p>
          <a:endParaRPr lang="en-US" sz="2000"/>
        </a:p>
      </dgm:t>
    </dgm:pt>
    <dgm:pt modelId="{B6DD152B-9D58-934F-AE55-A6409ADDABFB}">
      <dgm:prSet phldrT="[Text]" custT="1"/>
      <dgm:spPr/>
      <dgm:t>
        <a:bodyPr/>
        <a:lstStyle/>
        <a:p>
          <a:r>
            <a:rPr lang="en-US" sz="2000" dirty="0" smtClean="0"/>
            <a:t>Choose alternative</a:t>
          </a:r>
          <a:endParaRPr lang="en-US" sz="2000" dirty="0"/>
        </a:p>
      </dgm:t>
    </dgm:pt>
    <dgm:pt modelId="{0AA1673A-076B-6243-8A8F-26AD1034E254}" type="parTrans" cxnId="{C4024093-6B3C-4E4B-BC29-E78A4E02BA58}">
      <dgm:prSet/>
      <dgm:spPr/>
      <dgm:t>
        <a:bodyPr/>
        <a:lstStyle/>
        <a:p>
          <a:endParaRPr lang="en-US" sz="2000"/>
        </a:p>
      </dgm:t>
    </dgm:pt>
    <dgm:pt modelId="{8D557CBE-49B4-024E-9C4E-CE1DED2ED172}" type="sibTrans" cxnId="{C4024093-6B3C-4E4B-BC29-E78A4E02BA58}">
      <dgm:prSet/>
      <dgm:spPr/>
      <dgm:t>
        <a:bodyPr/>
        <a:lstStyle/>
        <a:p>
          <a:endParaRPr lang="en-US" sz="2000"/>
        </a:p>
      </dgm:t>
    </dgm:pt>
    <dgm:pt modelId="{8A47E0EC-354F-AC42-BE7C-0D0D413D96EA}">
      <dgm:prSet phldrT="[Text]" custT="1"/>
      <dgm:spPr/>
      <dgm:t>
        <a:bodyPr/>
        <a:lstStyle/>
        <a:p>
          <a:r>
            <a:rPr lang="en-US" sz="2000" dirty="0" smtClean="0"/>
            <a:t>Preform</a:t>
          </a:r>
          <a:endParaRPr lang="en-US" sz="2000" dirty="0"/>
        </a:p>
      </dgm:t>
    </dgm:pt>
    <dgm:pt modelId="{508C0DA8-E72C-3A41-AE3D-B013DFC61EF6}" type="parTrans" cxnId="{5199FE63-D864-D146-846B-0659F95247D5}">
      <dgm:prSet/>
      <dgm:spPr/>
      <dgm:t>
        <a:bodyPr/>
        <a:lstStyle/>
        <a:p>
          <a:endParaRPr lang="en-US" sz="2000"/>
        </a:p>
      </dgm:t>
    </dgm:pt>
    <dgm:pt modelId="{B004FA97-EDA7-C540-A91A-3DDD3643A990}" type="sibTrans" cxnId="{5199FE63-D864-D146-846B-0659F95247D5}">
      <dgm:prSet/>
      <dgm:spPr/>
      <dgm:t>
        <a:bodyPr/>
        <a:lstStyle/>
        <a:p>
          <a:endParaRPr lang="en-US" sz="2200"/>
        </a:p>
      </dgm:t>
    </dgm:pt>
    <dgm:pt modelId="{382DE651-1A19-6A43-A6E9-BA00002049EE}" type="pres">
      <dgm:prSet presAssocID="{E3C99C71-ED3D-7141-AC5A-A5439E6D646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790E78-0C7C-2E45-BC0E-5A9F9648A941}" type="pres">
      <dgm:prSet presAssocID="{6EF46B38-9333-8848-9B23-1F9EB7A5180D}" presName="dummy" presStyleCnt="0"/>
      <dgm:spPr/>
    </dgm:pt>
    <dgm:pt modelId="{DF492020-FF93-394F-B973-B5D9AE9E4E21}" type="pres">
      <dgm:prSet presAssocID="{6EF46B38-9333-8848-9B23-1F9EB7A5180D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6437A-4BED-B646-AF81-9DD23FFED48E}" type="pres">
      <dgm:prSet presAssocID="{13ADA417-067C-F04D-8FCF-FA63E02C096B}" presName="sibTrans" presStyleLbl="node1" presStyleIdx="0" presStyleCnt="5"/>
      <dgm:spPr/>
      <dgm:t>
        <a:bodyPr/>
        <a:lstStyle/>
        <a:p>
          <a:endParaRPr lang="en-US"/>
        </a:p>
      </dgm:t>
    </dgm:pt>
    <dgm:pt modelId="{219D1E19-A5B1-2C43-A4D8-1C1B577539D6}" type="pres">
      <dgm:prSet presAssocID="{99D93CBE-8A72-EC43-A687-3C0749751008}" presName="dummy" presStyleCnt="0"/>
      <dgm:spPr/>
    </dgm:pt>
    <dgm:pt modelId="{9E05DDC4-BE12-564F-A752-728E34404449}" type="pres">
      <dgm:prSet presAssocID="{99D93CBE-8A72-EC43-A687-3C0749751008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4D425-FC37-AB4F-957F-94D6F090C6C1}" type="pres">
      <dgm:prSet presAssocID="{34EC5A88-9C47-E74D-AD3C-98BFA2308ECA}" presName="sibTrans" presStyleLbl="node1" presStyleIdx="1" presStyleCnt="5"/>
      <dgm:spPr/>
      <dgm:t>
        <a:bodyPr/>
        <a:lstStyle/>
        <a:p>
          <a:endParaRPr lang="en-US"/>
        </a:p>
      </dgm:t>
    </dgm:pt>
    <dgm:pt modelId="{420D4D31-C454-2C46-B4E3-21C19C3BDC1A}" type="pres">
      <dgm:prSet presAssocID="{123F889E-B7B6-0041-B53B-1FE50E24E33B}" presName="dummy" presStyleCnt="0"/>
      <dgm:spPr/>
    </dgm:pt>
    <dgm:pt modelId="{F718D7AC-6612-5B47-9008-E2900171C68B}" type="pres">
      <dgm:prSet presAssocID="{123F889E-B7B6-0041-B53B-1FE50E24E33B}" presName="node" presStyleLbl="revTx" presStyleIdx="2" presStyleCnt="5" custScaleX="1260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21018-57B8-2C43-9583-A69B80E00769}" type="pres">
      <dgm:prSet presAssocID="{B1DDBF58-4D49-A84E-95AE-0C8F791A7E85}" presName="sibTrans" presStyleLbl="node1" presStyleIdx="2" presStyleCnt="5"/>
      <dgm:spPr/>
      <dgm:t>
        <a:bodyPr/>
        <a:lstStyle/>
        <a:p>
          <a:endParaRPr lang="en-US"/>
        </a:p>
      </dgm:t>
    </dgm:pt>
    <dgm:pt modelId="{EF186945-D9A7-2449-8E06-D494A15F24A1}" type="pres">
      <dgm:prSet presAssocID="{B6DD152B-9D58-934F-AE55-A6409ADDABFB}" presName="dummy" presStyleCnt="0"/>
      <dgm:spPr/>
    </dgm:pt>
    <dgm:pt modelId="{E7D41E35-64DC-9149-AF27-F822FD6DEE89}" type="pres">
      <dgm:prSet presAssocID="{B6DD152B-9D58-934F-AE55-A6409ADDABFB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897B7-A5E9-E246-935C-F68451471B62}" type="pres">
      <dgm:prSet presAssocID="{8D557CBE-49B4-024E-9C4E-CE1DED2ED172}" presName="sibTrans" presStyleLbl="node1" presStyleIdx="3" presStyleCnt="5"/>
      <dgm:spPr/>
      <dgm:t>
        <a:bodyPr/>
        <a:lstStyle/>
        <a:p>
          <a:endParaRPr lang="en-US"/>
        </a:p>
      </dgm:t>
    </dgm:pt>
    <dgm:pt modelId="{C967F0DB-797C-7347-96E0-1CB4CE4E8C77}" type="pres">
      <dgm:prSet presAssocID="{8A47E0EC-354F-AC42-BE7C-0D0D413D96EA}" presName="dummy" presStyleCnt="0"/>
      <dgm:spPr/>
    </dgm:pt>
    <dgm:pt modelId="{8FB523CD-A653-D24C-847D-6B1C02ACA48F}" type="pres">
      <dgm:prSet presAssocID="{8A47E0EC-354F-AC42-BE7C-0D0D413D96EA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D09FE-60AC-E548-B13F-1315CA571BB4}" type="pres">
      <dgm:prSet presAssocID="{B004FA97-EDA7-C540-A91A-3DDD3643A990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BE7E378F-6DF8-1841-9D69-5E06D8C40AF0}" type="presOf" srcId="{B6DD152B-9D58-934F-AE55-A6409ADDABFB}" destId="{E7D41E35-64DC-9149-AF27-F822FD6DEE89}" srcOrd="0" destOrd="0" presId="urn:microsoft.com/office/officeart/2005/8/layout/cycle1"/>
    <dgm:cxn modelId="{C4024093-6B3C-4E4B-BC29-E78A4E02BA58}" srcId="{E3C99C71-ED3D-7141-AC5A-A5439E6D6465}" destId="{B6DD152B-9D58-934F-AE55-A6409ADDABFB}" srcOrd="3" destOrd="0" parTransId="{0AA1673A-076B-6243-8A8F-26AD1034E254}" sibTransId="{8D557CBE-49B4-024E-9C4E-CE1DED2ED172}"/>
    <dgm:cxn modelId="{4FEE7BEE-7819-0345-B392-C204DE7FEC93}" srcId="{E3C99C71-ED3D-7141-AC5A-A5439E6D6465}" destId="{123F889E-B7B6-0041-B53B-1FE50E24E33B}" srcOrd="2" destOrd="0" parTransId="{6F108745-2F2B-AB48-9C46-6648AAD68032}" sibTransId="{B1DDBF58-4D49-A84E-95AE-0C8F791A7E85}"/>
    <dgm:cxn modelId="{AD93A69A-EA2A-F842-BA3E-FEC5BAF7A328}" type="presOf" srcId="{99D93CBE-8A72-EC43-A687-3C0749751008}" destId="{9E05DDC4-BE12-564F-A752-728E34404449}" srcOrd="0" destOrd="0" presId="urn:microsoft.com/office/officeart/2005/8/layout/cycle1"/>
    <dgm:cxn modelId="{6A347118-4448-954A-858C-EC793DA826AA}" type="presOf" srcId="{123F889E-B7B6-0041-B53B-1FE50E24E33B}" destId="{F718D7AC-6612-5B47-9008-E2900171C68B}" srcOrd="0" destOrd="0" presId="urn:microsoft.com/office/officeart/2005/8/layout/cycle1"/>
    <dgm:cxn modelId="{DB35B8FD-E784-EC46-A69F-E32E7208EB95}" type="presOf" srcId="{E3C99C71-ED3D-7141-AC5A-A5439E6D6465}" destId="{382DE651-1A19-6A43-A6E9-BA00002049EE}" srcOrd="0" destOrd="0" presId="urn:microsoft.com/office/officeart/2005/8/layout/cycle1"/>
    <dgm:cxn modelId="{08183565-04C6-8840-A98A-2E6860712009}" type="presOf" srcId="{B1DDBF58-4D49-A84E-95AE-0C8F791A7E85}" destId="{BE121018-57B8-2C43-9583-A69B80E00769}" srcOrd="0" destOrd="0" presId="urn:microsoft.com/office/officeart/2005/8/layout/cycle1"/>
    <dgm:cxn modelId="{A0EE1CF0-07B7-1C45-BECB-6FDF609CED1B}" type="presOf" srcId="{34EC5A88-9C47-E74D-AD3C-98BFA2308ECA}" destId="{A464D425-FC37-AB4F-957F-94D6F090C6C1}" srcOrd="0" destOrd="0" presId="urn:microsoft.com/office/officeart/2005/8/layout/cycle1"/>
    <dgm:cxn modelId="{5199FE63-D864-D146-846B-0659F95247D5}" srcId="{E3C99C71-ED3D-7141-AC5A-A5439E6D6465}" destId="{8A47E0EC-354F-AC42-BE7C-0D0D413D96EA}" srcOrd="4" destOrd="0" parTransId="{508C0DA8-E72C-3A41-AE3D-B013DFC61EF6}" sibTransId="{B004FA97-EDA7-C540-A91A-3DDD3643A990}"/>
    <dgm:cxn modelId="{DD805B06-AB6E-CC4E-B7AB-FD3F64760D2F}" srcId="{E3C99C71-ED3D-7141-AC5A-A5439E6D6465}" destId="{99D93CBE-8A72-EC43-A687-3C0749751008}" srcOrd="1" destOrd="0" parTransId="{E35C0E48-374D-6D4A-899C-4C6518293804}" sibTransId="{34EC5A88-9C47-E74D-AD3C-98BFA2308ECA}"/>
    <dgm:cxn modelId="{95C9C323-3D96-FD4D-B21C-B01066C07C72}" type="presOf" srcId="{B004FA97-EDA7-C540-A91A-3DDD3643A990}" destId="{A8AD09FE-60AC-E548-B13F-1315CA571BB4}" srcOrd="0" destOrd="0" presId="urn:microsoft.com/office/officeart/2005/8/layout/cycle1"/>
    <dgm:cxn modelId="{60AD9FFE-AB3C-D04A-A784-09A1BB2C51A7}" srcId="{E3C99C71-ED3D-7141-AC5A-A5439E6D6465}" destId="{6EF46B38-9333-8848-9B23-1F9EB7A5180D}" srcOrd="0" destOrd="0" parTransId="{C6F2C4EA-8920-D341-B682-0CCE417AD68C}" sibTransId="{13ADA417-067C-F04D-8FCF-FA63E02C096B}"/>
    <dgm:cxn modelId="{049B53AB-6AB8-F141-9AF8-6610CC062FDE}" type="presOf" srcId="{6EF46B38-9333-8848-9B23-1F9EB7A5180D}" destId="{DF492020-FF93-394F-B973-B5D9AE9E4E21}" srcOrd="0" destOrd="0" presId="urn:microsoft.com/office/officeart/2005/8/layout/cycle1"/>
    <dgm:cxn modelId="{4BEE8E61-F67D-874B-BDA5-04A9B94B11D4}" type="presOf" srcId="{13ADA417-067C-F04D-8FCF-FA63E02C096B}" destId="{3126437A-4BED-B646-AF81-9DD23FFED48E}" srcOrd="0" destOrd="0" presId="urn:microsoft.com/office/officeart/2005/8/layout/cycle1"/>
    <dgm:cxn modelId="{AF6284EA-8116-1044-BF1B-37BCA089DF3A}" type="presOf" srcId="{8A47E0EC-354F-AC42-BE7C-0D0D413D96EA}" destId="{8FB523CD-A653-D24C-847D-6B1C02ACA48F}" srcOrd="0" destOrd="0" presId="urn:microsoft.com/office/officeart/2005/8/layout/cycle1"/>
    <dgm:cxn modelId="{EA0A693F-CE7E-9F49-9BB9-2F7A2AB55710}" type="presOf" srcId="{8D557CBE-49B4-024E-9C4E-CE1DED2ED172}" destId="{604897B7-A5E9-E246-935C-F68451471B62}" srcOrd="0" destOrd="0" presId="urn:microsoft.com/office/officeart/2005/8/layout/cycle1"/>
    <dgm:cxn modelId="{A9AD0B41-11A7-9046-8696-CDD96E14E9F8}" type="presParOf" srcId="{382DE651-1A19-6A43-A6E9-BA00002049EE}" destId="{1E790E78-0C7C-2E45-BC0E-5A9F9648A941}" srcOrd="0" destOrd="0" presId="urn:microsoft.com/office/officeart/2005/8/layout/cycle1"/>
    <dgm:cxn modelId="{32E827A4-F8A8-C048-BE84-2A8DC16CD883}" type="presParOf" srcId="{382DE651-1A19-6A43-A6E9-BA00002049EE}" destId="{DF492020-FF93-394F-B973-B5D9AE9E4E21}" srcOrd="1" destOrd="0" presId="urn:microsoft.com/office/officeart/2005/8/layout/cycle1"/>
    <dgm:cxn modelId="{55B75BF9-06AD-8F45-BD99-F0BD581172BB}" type="presParOf" srcId="{382DE651-1A19-6A43-A6E9-BA00002049EE}" destId="{3126437A-4BED-B646-AF81-9DD23FFED48E}" srcOrd="2" destOrd="0" presId="urn:microsoft.com/office/officeart/2005/8/layout/cycle1"/>
    <dgm:cxn modelId="{6D6AFC57-1F08-AF4A-AB9F-4EC488CB0E9E}" type="presParOf" srcId="{382DE651-1A19-6A43-A6E9-BA00002049EE}" destId="{219D1E19-A5B1-2C43-A4D8-1C1B577539D6}" srcOrd="3" destOrd="0" presId="urn:microsoft.com/office/officeart/2005/8/layout/cycle1"/>
    <dgm:cxn modelId="{AF1B602B-361A-6A41-818B-330DA4B97BD7}" type="presParOf" srcId="{382DE651-1A19-6A43-A6E9-BA00002049EE}" destId="{9E05DDC4-BE12-564F-A752-728E34404449}" srcOrd="4" destOrd="0" presId="urn:microsoft.com/office/officeart/2005/8/layout/cycle1"/>
    <dgm:cxn modelId="{71023ECB-14B4-8C4A-BDAB-7F77674B4E9E}" type="presParOf" srcId="{382DE651-1A19-6A43-A6E9-BA00002049EE}" destId="{A464D425-FC37-AB4F-957F-94D6F090C6C1}" srcOrd="5" destOrd="0" presId="urn:microsoft.com/office/officeart/2005/8/layout/cycle1"/>
    <dgm:cxn modelId="{BB424F24-827A-B843-A546-49081D3BBDA9}" type="presParOf" srcId="{382DE651-1A19-6A43-A6E9-BA00002049EE}" destId="{420D4D31-C454-2C46-B4E3-21C19C3BDC1A}" srcOrd="6" destOrd="0" presId="urn:microsoft.com/office/officeart/2005/8/layout/cycle1"/>
    <dgm:cxn modelId="{9D392FB9-31DE-C94D-8FA7-844728B98AB0}" type="presParOf" srcId="{382DE651-1A19-6A43-A6E9-BA00002049EE}" destId="{F718D7AC-6612-5B47-9008-E2900171C68B}" srcOrd="7" destOrd="0" presId="urn:microsoft.com/office/officeart/2005/8/layout/cycle1"/>
    <dgm:cxn modelId="{6F04E546-3BA2-B34F-8044-603B805E46E0}" type="presParOf" srcId="{382DE651-1A19-6A43-A6E9-BA00002049EE}" destId="{BE121018-57B8-2C43-9583-A69B80E00769}" srcOrd="8" destOrd="0" presId="urn:microsoft.com/office/officeart/2005/8/layout/cycle1"/>
    <dgm:cxn modelId="{5B7248B8-C1A3-4A43-8F5E-1B3DB4433F01}" type="presParOf" srcId="{382DE651-1A19-6A43-A6E9-BA00002049EE}" destId="{EF186945-D9A7-2449-8E06-D494A15F24A1}" srcOrd="9" destOrd="0" presId="urn:microsoft.com/office/officeart/2005/8/layout/cycle1"/>
    <dgm:cxn modelId="{C1153F31-E05B-E24A-902C-F9C3AAFC1DD1}" type="presParOf" srcId="{382DE651-1A19-6A43-A6E9-BA00002049EE}" destId="{E7D41E35-64DC-9149-AF27-F822FD6DEE89}" srcOrd="10" destOrd="0" presId="urn:microsoft.com/office/officeart/2005/8/layout/cycle1"/>
    <dgm:cxn modelId="{44375DAD-953D-A44D-9A7B-256CBD8DDE05}" type="presParOf" srcId="{382DE651-1A19-6A43-A6E9-BA00002049EE}" destId="{604897B7-A5E9-E246-935C-F68451471B62}" srcOrd="11" destOrd="0" presId="urn:microsoft.com/office/officeart/2005/8/layout/cycle1"/>
    <dgm:cxn modelId="{A20CF308-F3B0-034F-9ABF-D5253B79236C}" type="presParOf" srcId="{382DE651-1A19-6A43-A6E9-BA00002049EE}" destId="{C967F0DB-797C-7347-96E0-1CB4CE4E8C77}" srcOrd="12" destOrd="0" presId="urn:microsoft.com/office/officeart/2005/8/layout/cycle1"/>
    <dgm:cxn modelId="{26C0BE0B-1629-894F-9976-E1AFE93B1E78}" type="presParOf" srcId="{382DE651-1A19-6A43-A6E9-BA00002049EE}" destId="{8FB523CD-A653-D24C-847D-6B1C02ACA48F}" srcOrd="13" destOrd="0" presId="urn:microsoft.com/office/officeart/2005/8/layout/cycle1"/>
    <dgm:cxn modelId="{C85D7511-DF35-EB41-987C-000726CA0EA2}" type="presParOf" srcId="{382DE651-1A19-6A43-A6E9-BA00002049EE}" destId="{A8AD09FE-60AC-E548-B13F-1315CA571BB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92020-FF93-394F-B973-B5D9AE9E4E21}">
      <dsp:nvSpPr>
        <dsp:cNvPr id="0" name=""/>
        <dsp:cNvSpPr/>
      </dsp:nvSpPr>
      <dsp:spPr>
        <a:xfrm>
          <a:off x="5262524" y="43244"/>
          <a:ext cx="1442144" cy="1442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Formulate objective</a:t>
          </a:r>
          <a:endParaRPr lang="en-US" sz="2000" kern="1200" dirty="0"/>
        </a:p>
      </dsp:txBody>
      <dsp:txXfrm>
        <a:off x="5262524" y="43244"/>
        <a:ext cx="1442144" cy="1442144"/>
      </dsp:txXfrm>
    </dsp:sp>
    <dsp:sp modelId="{3126437A-4BED-B646-AF81-9DD23FFED48E}">
      <dsp:nvSpPr>
        <dsp:cNvPr id="0" name=""/>
        <dsp:cNvSpPr/>
      </dsp:nvSpPr>
      <dsp:spPr>
        <a:xfrm>
          <a:off x="1865795" y="1008"/>
          <a:ext cx="5412409" cy="5412409"/>
        </a:xfrm>
        <a:prstGeom prst="circularArrow">
          <a:avLst>
            <a:gd name="adj1" fmla="val 5196"/>
            <a:gd name="adj2" fmla="val 335596"/>
            <a:gd name="adj3" fmla="val 21294534"/>
            <a:gd name="adj4" fmla="val 19765107"/>
            <a:gd name="adj5" fmla="val 606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05DDC4-BE12-564F-A752-728E34404449}">
      <dsp:nvSpPr>
        <dsp:cNvPr id="0" name=""/>
        <dsp:cNvSpPr/>
      </dsp:nvSpPr>
      <dsp:spPr>
        <a:xfrm>
          <a:off x="6134938" y="2728260"/>
          <a:ext cx="1442144" cy="1442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Formulate alternative solutions</a:t>
          </a:r>
          <a:endParaRPr lang="en-US" sz="2000" kern="1200" dirty="0"/>
        </a:p>
      </dsp:txBody>
      <dsp:txXfrm>
        <a:off x="6134938" y="2728260"/>
        <a:ext cx="1442144" cy="1442144"/>
      </dsp:txXfrm>
    </dsp:sp>
    <dsp:sp modelId="{A464D425-FC37-AB4F-957F-94D6F090C6C1}">
      <dsp:nvSpPr>
        <dsp:cNvPr id="0" name=""/>
        <dsp:cNvSpPr/>
      </dsp:nvSpPr>
      <dsp:spPr>
        <a:xfrm>
          <a:off x="1865795" y="1008"/>
          <a:ext cx="5412409" cy="5412409"/>
        </a:xfrm>
        <a:prstGeom prst="circularArrow">
          <a:avLst>
            <a:gd name="adj1" fmla="val 5196"/>
            <a:gd name="adj2" fmla="val 335596"/>
            <a:gd name="adj3" fmla="val 3729739"/>
            <a:gd name="adj4" fmla="val 2252203"/>
            <a:gd name="adj5" fmla="val 606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18D7AC-6612-5B47-9008-E2900171C68B}">
      <dsp:nvSpPr>
        <dsp:cNvPr id="0" name=""/>
        <dsp:cNvSpPr/>
      </dsp:nvSpPr>
      <dsp:spPr>
        <a:xfrm>
          <a:off x="3662872" y="4387692"/>
          <a:ext cx="1818255" cy="1442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Assess the consequences of alternatives in relation to objective</a:t>
          </a:r>
          <a:endParaRPr lang="en-US" sz="2000" kern="1200" dirty="0"/>
        </a:p>
      </dsp:txBody>
      <dsp:txXfrm>
        <a:off x="3662872" y="4387692"/>
        <a:ext cx="1818255" cy="1442144"/>
      </dsp:txXfrm>
    </dsp:sp>
    <dsp:sp modelId="{BE121018-57B8-2C43-9583-A69B80E00769}">
      <dsp:nvSpPr>
        <dsp:cNvPr id="0" name=""/>
        <dsp:cNvSpPr/>
      </dsp:nvSpPr>
      <dsp:spPr>
        <a:xfrm>
          <a:off x="1865795" y="1008"/>
          <a:ext cx="5412409" cy="5412409"/>
        </a:xfrm>
        <a:prstGeom prst="circularArrow">
          <a:avLst>
            <a:gd name="adj1" fmla="val 5196"/>
            <a:gd name="adj2" fmla="val 335596"/>
            <a:gd name="adj3" fmla="val 8212201"/>
            <a:gd name="adj4" fmla="val 6734666"/>
            <a:gd name="adj5" fmla="val 606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D41E35-64DC-9149-AF27-F822FD6DEE89}">
      <dsp:nvSpPr>
        <dsp:cNvPr id="0" name=""/>
        <dsp:cNvSpPr/>
      </dsp:nvSpPr>
      <dsp:spPr>
        <a:xfrm>
          <a:off x="1566916" y="2728260"/>
          <a:ext cx="1442144" cy="1442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Choose alternative</a:t>
          </a:r>
          <a:endParaRPr lang="en-US" sz="2000" kern="1200" dirty="0"/>
        </a:p>
      </dsp:txBody>
      <dsp:txXfrm>
        <a:off x="1566916" y="2728260"/>
        <a:ext cx="1442144" cy="1442144"/>
      </dsp:txXfrm>
    </dsp:sp>
    <dsp:sp modelId="{604897B7-A5E9-E246-935C-F68451471B62}">
      <dsp:nvSpPr>
        <dsp:cNvPr id="0" name=""/>
        <dsp:cNvSpPr/>
      </dsp:nvSpPr>
      <dsp:spPr>
        <a:xfrm>
          <a:off x="1865795" y="1008"/>
          <a:ext cx="5412409" cy="5412409"/>
        </a:xfrm>
        <a:prstGeom prst="circularArrow">
          <a:avLst>
            <a:gd name="adj1" fmla="val 5196"/>
            <a:gd name="adj2" fmla="val 335596"/>
            <a:gd name="adj3" fmla="val 12299298"/>
            <a:gd name="adj4" fmla="val 10769870"/>
            <a:gd name="adj5" fmla="val 606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B523CD-A653-D24C-847D-6B1C02ACA48F}">
      <dsp:nvSpPr>
        <dsp:cNvPr id="0" name=""/>
        <dsp:cNvSpPr/>
      </dsp:nvSpPr>
      <dsp:spPr>
        <a:xfrm>
          <a:off x="2439331" y="43244"/>
          <a:ext cx="1442144" cy="1442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Preform</a:t>
          </a:r>
          <a:endParaRPr lang="en-US" sz="2000" kern="1200" dirty="0"/>
        </a:p>
      </dsp:txBody>
      <dsp:txXfrm>
        <a:off x="2439331" y="43244"/>
        <a:ext cx="1442144" cy="1442144"/>
      </dsp:txXfrm>
    </dsp:sp>
    <dsp:sp modelId="{A8AD09FE-60AC-E548-B13F-1315CA571BB4}">
      <dsp:nvSpPr>
        <dsp:cNvPr id="0" name=""/>
        <dsp:cNvSpPr/>
      </dsp:nvSpPr>
      <dsp:spPr>
        <a:xfrm>
          <a:off x="1865795" y="1008"/>
          <a:ext cx="5412409" cy="5412409"/>
        </a:xfrm>
        <a:prstGeom prst="circularArrow">
          <a:avLst>
            <a:gd name="adj1" fmla="val 5196"/>
            <a:gd name="adj2" fmla="val 335596"/>
            <a:gd name="adj3" fmla="val 16867022"/>
            <a:gd name="adj4" fmla="val 15197382"/>
            <a:gd name="adj5" fmla="val 606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45581-1A6B-4085-BC94-9BC27E706278}" type="datetimeFigureOut">
              <a:rPr lang="en-GB" smtClean="0"/>
              <a:t>11/12/2017</a:t>
            </a:fld>
            <a:endParaRPr lang="en-GB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3C3E-09B0-4B75-9312-93B544BD753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16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59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291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01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93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433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71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568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314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567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856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09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00F470EB-312B-4A4E-AC4C-CA4CA27F5E37}" type="slidenum">
              <a:rPr lang="da-DK" altLang="en-US"/>
              <a:pPr eaLnBrk="1" hangingPunct="1">
                <a:defRPr/>
              </a:pPr>
              <a:t>2</a:t>
            </a:fld>
            <a:endParaRPr lang="da-DK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2436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237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378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Pladsholder til diasbille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Pladsholder til no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/>
          </a:p>
        </p:txBody>
      </p:sp>
      <p:sp>
        <p:nvSpPr>
          <p:cNvPr id="47108" name="Pladsholder til diasnumm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77F6E9DF-582D-401F-986C-3488562A6893}" type="slidenum">
              <a:rPr lang="da-DK" altLang="da-DK" smtClean="0"/>
              <a:pPr eaLnBrk="1" hangingPunct="1">
                <a:defRPr/>
              </a:pPr>
              <a:t>26</a:t>
            </a:fld>
            <a:endParaRPr lang="da-DK" altLang="da-DK" smtClean="0"/>
          </a:p>
        </p:txBody>
      </p:sp>
    </p:spTree>
    <p:extLst>
      <p:ext uri="{BB962C8B-B14F-4D97-AF65-F5344CB8AC3E}">
        <p14:creationId xmlns:p14="http://schemas.microsoft.com/office/powerpoint/2010/main" val="2276191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00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255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565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324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066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674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735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991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088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969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566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7C37D5-36E3-4B91-9194-752667469229}" type="slidenum">
              <a:rPr lang="da-DK" altLang="en-US" smtClean="0"/>
              <a:pPr eaLnBrk="1" hangingPunct="1"/>
              <a:t>4</a:t>
            </a:fld>
            <a:endParaRPr lang="da-DK" altLang="en-US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444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00F470EB-312B-4A4E-AC4C-CA4CA27F5E37}" type="slidenum">
              <a:rPr lang="da-DK" altLang="en-US"/>
              <a:pPr eaLnBrk="1" hangingPunct="1">
                <a:defRPr/>
              </a:pPr>
              <a:t>6</a:t>
            </a:fld>
            <a:endParaRPr lang="da-DK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287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21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291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571F857E-E19A-45C4-80B7-F4956C100036}" type="slidenum">
              <a:rPr lang="da-DK" altLang="en-US"/>
              <a:pPr eaLnBrk="1" hangingPunct="1">
                <a:defRPr/>
              </a:pPr>
              <a:t>9</a:t>
            </a:fld>
            <a:endParaRPr lang="da-DK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6092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3C3E-09B0-4B75-9312-93B544BD753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48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0" y="0"/>
            <a:ext cx="9148293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134" tIns="42067" rIns="84134" bIns="42067" rtlCol="0" anchor="ctr"/>
          <a:lstStyle/>
          <a:p>
            <a:pPr algn="ctr"/>
            <a:endParaRPr lang="en-US"/>
          </a:p>
        </p:txBody>
      </p:sp>
      <p:pic>
        <p:nvPicPr>
          <p:cNvPr id="9" name="Picture 1" descr="5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2" y="1177144"/>
            <a:ext cx="7644160" cy="1867488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4" y="1058114"/>
            <a:ext cx="6726279" cy="182519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037036" y="3349346"/>
            <a:ext cx="6807747" cy="722166"/>
          </a:xfrm>
          <a:prstGeom prst="rect">
            <a:avLst/>
          </a:prstGeom>
          <a:ln>
            <a:noFill/>
          </a:ln>
        </p:spPr>
        <p:txBody>
          <a:bodyPr lIns="84134" tIns="42067" rIns="84134" bIns="42067"/>
          <a:lstStyle>
            <a:lvl1pPr>
              <a:buNone/>
              <a:defRPr sz="3300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 smtClean="0"/>
              <a:t>Tilføj titel</a:t>
            </a:r>
            <a:endParaRPr lang="da-DK" dirty="0"/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37036" y="4073775"/>
            <a:ext cx="6816159" cy="2103159"/>
          </a:xfrm>
          <a:prstGeom prst="rect">
            <a:avLst/>
          </a:prstGeom>
        </p:spPr>
        <p:txBody>
          <a:bodyPr lIns="84134" tIns="42067" rIns="84134" bIns="42067"/>
          <a:lstStyle>
            <a:lvl1pPr>
              <a:buNone/>
              <a:defRPr sz="13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smtClean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41" y="9991"/>
            <a:ext cx="2152751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0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35013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5085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0" y="0"/>
            <a:ext cx="9148293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134" tIns="42067" rIns="84134" bIns="42067" rtlCol="0" anchor="ctr"/>
          <a:lstStyle/>
          <a:p>
            <a:pPr algn="ctr"/>
            <a:endParaRPr lang="en-US"/>
          </a:p>
        </p:txBody>
      </p:sp>
      <p:pic>
        <p:nvPicPr>
          <p:cNvPr id="4" name="Picture 6" descr="3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2" y="1200324"/>
            <a:ext cx="6900755" cy="3168687"/>
          </a:xfrm>
          <a:prstGeom prst="rect">
            <a:avLst/>
          </a:prstGeom>
        </p:spPr>
      </p:pic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7189" y="4468599"/>
            <a:ext cx="6982068" cy="717493"/>
          </a:xfrm>
          <a:prstGeom prst="rect">
            <a:avLst/>
          </a:prstGeom>
        </p:spPr>
        <p:txBody>
          <a:bodyPr lIns="84134" tIns="42067" rIns="84134" bIns="42067"/>
          <a:lstStyle>
            <a:lvl1pPr>
              <a:buNone/>
              <a:defRPr sz="330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Overskrift</a:t>
            </a:r>
            <a:endParaRPr lang="da-DK" dirty="0"/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37036" y="5194507"/>
            <a:ext cx="6982220" cy="1369537"/>
          </a:xfrm>
          <a:prstGeom prst="rect">
            <a:avLst/>
          </a:prstGeom>
        </p:spPr>
        <p:txBody>
          <a:bodyPr lIns="84134" tIns="42067" rIns="84134" bIns="42067"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err="1" smtClean="0"/>
              <a:t>Duis</a:t>
            </a:r>
            <a:r>
              <a:rPr lang="da-DK" dirty="0" smtClean="0"/>
              <a:t> </a:t>
            </a:r>
            <a:r>
              <a:rPr lang="da-DK" dirty="0" err="1" smtClean="0"/>
              <a:t>autem</a:t>
            </a:r>
            <a:r>
              <a:rPr lang="da-DK" dirty="0" smtClean="0"/>
              <a:t> vel </a:t>
            </a:r>
            <a:r>
              <a:rPr lang="da-DK" dirty="0" err="1" smtClean="0"/>
              <a:t>eum</a:t>
            </a:r>
            <a:r>
              <a:rPr lang="da-DK" dirty="0" smtClean="0"/>
              <a:t> </a:t>
            </a:r>
            <a:r>
              <a:rPr lang="da-DK" dirty="0" err="1" smtClean="0"/>
              <a:t>iriure</a:t>
            </a:r>
            <a:r>
              <a:rPr lang="da-DK" dirty="0" smtClean="0"/>
              <a:t> </a:t>
            </a:r>
            <a:r>
              <a:rPr lang="da-DK" dirty="0" err="1" smtClean="0"/>
              <a:t>dolor</a:t>
            </a:r>
            <a:r>
              <a:rPr lang="da-DK" dirty="0" smtClean="0"/>
              <a:t> in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endParaRPr lang="da-DK" dirty="0"/>
          </a:p>
        </p:txBody>
      </p:sp>
      <p:pic>
        <p:nvPicPr>
          <p:cNvPr id="6" name="Picture 5" descr="CPHbusinessNEG_RG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41" y="9991"/>
            <a:ext cx="2152751" cy="8540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510347" y="669692"/>
            <a:ext cx="8086620" cy="1143427"/>
          </a:xfrm>
          <a:prstGeom prst="rect">
            <a:avLst/>
          </a:prstGeom>
        </p:spPr>
        <p:txBody>
          <a:bodyPr lIns="84134" tIns="42067" rIns="84134" bIns="42067"/>
          <a:lstStyle>
            <a:lvl1pPr>
              <a:buNone/>
              <a:defRPr sz="33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Skriv titel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>
          <a:xfrm>
            <a:off x="510347" y="2116874"/>
            <a:ext cx="8086620" cy="3773393"/>
          </a:xfrm>
          <a:prstGeom prst="rect">
            <a:avLst/>
          </a:prstGeom>
        </p:spPr>
        <p:txBody>
          <a:bodyPr lIns="84134" tIns="42067" rIns="84134" bIns="42067"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10346" y="2056143"/>
            <a:ext cx="3985453" cy="4070020"/>
          </a:xfrm>
          <a:prstGeom prst="rect">
            <a:avLst/>
          </a:prstGeom>
        </p:spPr>
        <p:txBody>
          <a:bodyPr lIns="91437" tIns="45718" rIns="91437" bIns="45718"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1" y="2056144"/>
            <a:ext cx="3948766" cy="4070019"/>
          </a:xfrm>
          <a:prstGeom prst="rect">
            <a:avLst/>
          </a:prstGeom>
        </p:spPr>
        <p:txBody>
          <a:bodyPr lIns="91437" tIns="45718" rIns="91437" bIns="45718"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  <p:sp>
        <p:nvSpPr>
          <p:cNvPr id="8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7" y="669692"/>
            <a:ext cx="8086620" cy="1143427"/>
          </a:xfrm>
          <a:prstGeom prst="rect">
            <a:avLst/>
          </a:prstGeom>
        </p:spPr>
        <p:txBody>
          <a:bodyPr lIns="84134" tIns="42067" rIns="84134" bIns="42067"/>
          <a:lstStyle>
            <a:lvl1pPr>
              <a:buNone/>
              <a:defRPr sz="33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Skriv titel</a:t>
            </a:r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10346" y="2029639"/>
            <a:ext cx="3987042" cy="639762"/>
          </a:xfrm>
          <a:prstGeom prst="rect">
            <a:avLst/>
          </a:prstGeom>
        </p:spPr>
        <p:txBody>
          <a:bodyPr lIns="91437" tIns="45718" rIns="91437" bIns="45718"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8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6" indent="0">
              <a:buNone/>
              <a:defRPr sz="1600" b="1"/>
            </a:lvl5pPr>
            <a:lvl6pPr marL="2285919" indent="0">
              <a:buNone/>
              <a:defRPr sz="1600" b="1"/>
            </a:lvl6pPr>
            <a:lvl7pPr marL="2743103" indent="0">
              <a:buNone/>
              <a:defRPr sz="1600" b="1"/>
            </a:lvl7pPr>
            <a:lvl8pPr marL="3200287" indent="0">
              <a:buNone/>
              <a:defRPr sz="1600" b="1"/>
            </a:lvl8pPr>
            <a:lvl9pPr marL="3657471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10346" y="2669402"/>
            <a:ext cx="3987041" cy="3456762"/>
          </a:xfrm>
          <a:prstGeom prst="rect">
            <a:avLst/>
          </a:prstGeom>
        </p:spPr>
        <p:txBody>
          <a:bodyPr lIns="91437" tIns="45718" rIns="91437" bIns="45718"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6" y="2029639"/>
            <a:ext cx="3951941" cy="639762"/>
          </a:xfrm>
          <a:prstGeom prst="rect">
            <a:avLst/>
          </a:prstGeom>
        </p:spPr>
        <p:txBody>
          <a:bodyPr lIns="91437" tIns="45718" rIns="91437" bIns="45718"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8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6" indent="0">
              <a:buNone/>
              <a:defRPr sz="1600" b="1"/>
            </a:lvl5pPr>
            <a:lvl6pPr marL="2285919" indent="0">
              <a:buNone/>
              <a:defRPr sz="1600" b="1"/>
            </a:lvl6pPr>
            <a:lvl7pPr marL="2743103" indent="0">
              <a:buNone/>
              <a:defRPr sz="1600" b="1"/>
            </a:lvl7pPr>
            <a:lvl8pPr marL="3200287" indent="0">
              <a:buNone/>
              <a:defRPr sz="1600" b="1"/>
            </a:lvl8pPr>
            <a:lvl9pPr marL="3657471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6" y="2669403"/>
            <a:ext cx="3951941" cy="3456761"/>
          </a:xfrm>
          <a:prstGeom prst="rect">
            <a:avLst/>
          </a:prstGeom>
        </p:spPr>
        <p:txBody>
          <a:bodyPr lIns="91437" tIns="45718" rIns="91437" bIns="45718"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  <p:sp>
        <p:nvSpPr>
          <p:cNvPr id="10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7" y="669692"/>
            <a:ext cx="8086620" cy="1143427"/>
          </a:xfrm>
          <a:prstGeom prst="rect">
            <a:avLst/>
          </a:prstGeom>
        </p:spPr>
        <p:txBody>
          <a:bodyPr lIns="84134" tIns="42067" rIns="84134" bIns="42067"/>
          <a:lstStyle>
            <a:lvl1pPr>
              <a:buNone/>
              <a:defRPr sz="33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Skriv titel</a:t>
            </a:r>
            <a:endParaRPr lang="da-DK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  <a:prstGeom prst="rect">
            <a:avLst/>
          </a:prstGeom>
        </p:spPr>
        <p:txBody>
          <a:bodyPr lIns="91437" tIns="45718" rIns="91437" bIns="45718" anchor="b"/>
          <a:lstStyle>
            <a:lvl1pPr algn="l">
              <a:defRPr sz="2400" b="1"/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9" y="746112"/>
            <a:ext cx="5486400" cy="3981463"/>
          </a:xfrm>
          <a:prstGeom prst="rect">
            <a:avLst/>
          </a:prstGeom>
        </p:spPr>
        <p:txBody>
          <a:bodyPr lIns="91437" tIns="45718" rIns="91437" bIns="45718"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8" indent="0">
              <a:buNone/>
              <a:defRPr sz="2400"/>
            </a:lvl3pPr>
            <a:lvl4pPr marL="1371552" indent="0">
              <a:buNone/>
              <a:defRPr sz="2000"/>
            </a:lvl4pPr>
            <a:lvl5pPr marL="1828736" indent="0">
              <a:buNone/>
              <a:defRPr sz="2000"/>
            </a:lvl5pPr>
            <a:lvl6pPr marL="2285919" indent="0">
              <a:buNone/>
              <a:defRPr sz="2000"/>
            </a:lvl6pPr>
            <a:lvl7pPr marL="2743103" indent="0">
              <a:buNone/>
              <a:defRPr sz="2000"/>
            </a:lvl7pPr>
            <a:lvl8pPr marL="3200287" indent="0">
              <a:buNone/>
              <a:defRPr sz="2000"/>
            </a:lvl8pPr>
            <a:lvl9pPr marL="3657471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  <a:prstGeom prst="rect">
            <a:avLst/>
          </a:prstGeom>
        </p:spPr>
        <p:txBody>
          <a:bodyPr lIns="91437" tIns="45718" rIns="91437" bIns="45718"/>
          <a:lstStyle>
            <a:lvl1pPr marL="0" indent="0">
              <a:buNone/>
              <a:defRPr sz="1800"/>
            </a:lvl1pPr>
            <a:lvl2pPr marL="457184" indent="0">
              <a:buNone/>
              <a:defRPr sz="1200"/>
            </a:lvl2pPr>
            <a:lvl3pPr marL="914368" indent="0">
              <a:buNone/>
              <a:defRPr sz="1000"/>
            </a:lvl3pPr>
            <a:lvl4pPr marL="1371552" indent="0">
              <a:buNone/>
              <a:defRPr sz="900"/>
            </a:lvl4pPr>
            <a:lvl5pPr marL="1828736" indent="0">
              <a:buNone/>
              <a:defRPr sz="900"/>
            </a:lvl5pPr>
            <a:lvl6pPr marL="2285919" indent="0">
              <a:buNone/>
              <a:defRPr sz="900"/>
            </a:lvl6pPr>
            <a:lvl7pPr marL="2743103" indent="0">
              <a:buNone/>
              <a:defRPr sz="900"/>
            </a:lvl7pPr>
            <a:lvl8pPr marL="3200287" indent="0">
              <a:buNone/>
              <a:defRPr sz="900"/>
            </a:lvl8pPr>
            <a:lvl9pPr marL="3657471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6"/>
            <a:ext cx="7772400" cy="1470025"/>
          </a:xfrm>
          <a:prstGeom prst="rect">
            <a:avLst/>
          </a:prstGeom>
        </p:spPr>
        <p:txBody>
          <a:bodyPr lIns="91437" tIns="45718" rIns="91437" bIns="45718"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  <a:prstGeom prst="rect">
            <a:avLst/>
          </a:prstGeom>
        </p:spPr>
        <p:txBody>
          <a:bodyPr lIns="91437" tIns="45718" rIns="91437" bIns="45718"/>
          <a:lstStyle>
            <a:lvl1pPr marL="0" indent="0" algn="ctr">
              <a:buNone/>
              <a:defRPr/>
            </a:lvl1pPr>
            <a:lvl2pPr marL="457184" indent="0" algn="ctr">
              <a:buNone/>
              <a:defRPr/>
            </a:lvl2pPr>
            <a:lvl3pPr marL="914368" indent="0" algn="ctr">
              <a:buNone/>
              <a:defRPr/>
            </a:lvl3pPr>
            <a:lvl4pPr marL="1371552" indent="0" algn="ctr">
              <a:buNone/>
              <a:defRPr/>
            </a:lvl4pPr>
            <a:lvl5pPr marL="1828736" indent="0" algn="ctr">
              <a:buNone/>
              <a:defRPr/>
            </a:lvl5pPr>
            <a:lvl6pPr marL="2285919" indent="0" algn="ctr">
              <a:buNone/>
              <a:defRPr/>
            </a:lvl6pPr>
            <a:lvl7pPr marL="2743103" indent="0" algn="ctr">
              <a:buNone/>
              <a:defRPr/>
            </a:lvl7pPr>
            <a:lvl8pPr marL="3200287" indent="0" algn="ctr">
              <a:buNone/>
              <a:defRPr/>
            </a:lvl8pPr>
            <a:lvl9pPr marL="3657471" indent="0" algn="ctr">
              <a:buNone/>
              <a:defRPr/>
            </a:lvl9pPr>
          </a:lstStyle>
          <a:p>
            <a:r>
              <a:rPr lang="da-DK" smtClean="0"/>
              <a:t>Klik for at redigere i master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4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74638"/>
            <a:ext cx="8686800" cy="715962"/>
          </a:xfrm>
          <a:prstGeom prst="rect">
            <a:avLst/>
          </a:prstGeom>
        </p:spPr>
        <p:txBody>
          <a:bodyPr lIns="91437" tIns="45718" rIns="91437" bIns="45718"/>
          <a:lstStyle>
            <a:lvl1pPr>
              <a:defRPr>
                <a:latin typeface="+mn-lt"/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66800"/>
            <a:ext cx="8686800" cy="5334000"/>
          </a:xfrm>
          <a:prstGeom prst="rect">
            <a:avLst/>
          </a:prstGeom>
        </p:spPr>
        <p:txBody>
          <a:bodyPr lIns="91437" tIns="45718" rIns="91437" bIns="45718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05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og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35013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tabel 2"/>
          <p:cNvSpPr>
            <a:spLocks noGrp="1"/>
          </p:cNvSpPr>
          <p:nvPr>
            <p:ph type="tbl" idx="1"/>
          </p:nvPr>
        </p:nvSpPr>
        <p:spPr>
          <a:xfrm>
            <a:off x="457200" y="1778000"/>
            <a:ext cx="8229600" cy="4530725"/>
          </a:xfrm>
          <a:prstGeom prst="rect">
            <a:avLst/>
          </a:prstGeom>
        </p:spPr>
        <p:txBody>
          <a:bodyPr/>
          <a:lstStyle/>
          <a:p>
            <a:pPr lvl="0"/>
            <a:endParaRPr lang="da-DK" noProof="0" smtClean="0"/>
          </a:p>
        </p:txBody>
      </p:sp>
    </p:spTree>
    <p:extLst>
      <p:ext uri="{BB962C8B-B14F-4D97-AF65-F5344CB8AC3E}">
        <p14:creationId xmlns:p14="http://schemas.microsoft.com/office/powerpoint/2010/main" val="2882570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Hbusiness_RGB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01" y="10001"/>
            <a:ext cx="2159999" cy="8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</p:sldLayoutIdLst>
  <p:timing>
    <p:tnLst>
      <p:par>
        <p:cTn id="1" dur="indefinite" restart="never" nodeType="tmRoot"/>
      </p:par>
    </p:tnLst>
  </p:timing>
  <p:txStyles>
    <p:titleStyle>
      <a:lvl1pPr algn="l" defTabSz="457184" rtl="0" eaLnBrk="1" latinLnBrk="0" hangingPunct="1">
        <a:spcBef>
          <a:spcPct val="0"/>
        </a:spcBef>
        <a:buNone/>
        <a:defRPr sz="3300" kern="1200">
          <a:solidFill>
            <a:srgbClr val="FBB040"/>
          </a:solidFill>
          <a:latin typeface="Verdana"/>
          <a:ea typeface="+mj-ea"/>
          <a:cs typeface="Verdana"/>
        </a:defRPr>
      </a:lvl1pPr>
    </p:titleStyle>
    <p:bodyStyle>
      <a:lvl1pPr marL="342888" indent="-342888" algn="l" defTabSz="457184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700" kern="1200">
          <a:solidFill>
            <a:srgbClr val="00163B"/>
          </a:solidFill>
          <a:latin typeface="Verdana"/>
          <a:ea typeface="+mn-ea"/>
          <a:cs typeface="Verdana"/>
        </a:defRPr>
      </a:lvl1pPr>
      <a:lvl2pPr marL="742924" indent="-285740" algn="l" defTabSz="457184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700" kern="1200">
          <a:solidFill>
            <a:srgbClr val="00163B"/>
          </a:solidFill>
          <a:latin typeface="Verdana"/>
          <a:ea typeface="+mn-ea"/>
          <a:cs typeface="Verdana"/>
        </a:defRPr>
      </a:lvl2pPr>
      <a:lvl3pPr marL="1142959" indent="-228591" algn="l" defTabSz="457184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700" kern="1200">
          <a:solidFill>
            <a:srgbClr val="00163B"/>
          </a:solidFill>
          <a:latin typeface="Verdana"/>
          <a:ea typeface="+mn-ea"/>
          <a:cs typeface="Verdana"/>
        </a:defRPr>
      </a:lvl3pPr>
      <a:lvl4pPr marL="1600143" indent="-228591" algn="l" defTabSz="457184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700" kern="1200">
          <a:solidFill>
            <a:srgbClr val="00163B"/>
          </a:solidFill>
          <a:latin typeface="Verdana"/>
          <a:ea typeface="+mn-ea"/>
          <a:cs typeface="Verdana"/>
        </a:defRPr>
      </a:lvl4pPr>
      <a:lvl5pPr marL="2057327" indent="-228591" algn="l" defTabSz="457184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700" kern="1200">
          <a:solidFill>
            <a:srgbClr val="00163B"/>
          </a:solidFill>
          <a:latin typeface="Verdana"/>
          <a:ea typeface="+mn-ea"/>
          <a:cs typeface="Verdana"/>
        </a:defRPr>
      </a:lvl5pPr>
      <a:lvl6pPr marL="2514511" indent="-228591" algn="l" defTabSz="45718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5" indent="-228591" algn="l" defTabSz="45718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9" indent="-228591" algn="l" defTabSz="45718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3" indent="-228591" algn="l" defTabSz="45718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4571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8" algn="l" defTabSz="4571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2" algn="l" defTabSz="4571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6" algn="l" defTabSz="4571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9" algn="l" defTabSz="4571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3" algn="l" defTabSz="4571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7" algn="l" defTabSz="4571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1" algn="l" defTabSz="4571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ibm.com/developerworks/rational/library/4029.html" TargetMode="External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gif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sionone.com/pdf/agile-leadership-guide.pdf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tiff"/><Relationship Id="rId4" Type="http://schemas.openxmlformats.org/officeDocument/2006/relationships/hyperlink" Target="https://www.classmarker.com/online-test/start/?quiz=vek54a6ec10658e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Comparison </a:t>
            </a:r>
            <a:r>
              <a:rPr lang="en-GB" sz="2400" dirty="0"/>
              <a:t>of methods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1"/>
          </p:nvPr>
        </p:nvSpPr>
        <p:spPr>
          <a:xfrm>
            <a:off x="1037036" y="4509120"/>
            <a:ext cx="6816159" cy="1667814"/>
          </a:xfrm>
        </p:spPr>
        <p:txBody>
          <a:bodyPr/>
          <a:lstStyle/>
          <a:p>
            <a:r>
              <a:rPr lang="da-DK" smtClean="0"/>
              <a:t>TUHE </a:t>
            </a:r>
            <a:r>
              <a:rPr lang="da-DK" smtClean="0"/>
              <a:t>+ BORG 2017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406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Types of situations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075718504"/>
              </p:ext>
            </p:extLst>
          </p:nvPr>
        </p:nvGraphicFramePr>
        <p:xfrm>
          <a:off x="161169" y="2564904"/>
          <a:ext cx="8784975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615"/>
                <a:gridCol w="2106120"/>
                <a:gridCol w="2106120"/>
                <a:gridCol w="2106120"/>
              </a:tblGrid>
              <a:tr h="1168846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Attributes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</a:t>
                      </a:r>
                    </a:p>
                    <a:p>
                      <a:pPr algn="r"/>
                      <a:r>
                        <a:rPr lang="en-US" baseline="0" dirty="0" smtClean="0"/>
                        <a:t>Relation to</a:t>
                      </a:r>
                    </a:p>
                    <a:p>
                      <a:pPr algn="r"/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Situation </a:t>
                      </a:r>
                      <a:endParaRPr lang="en-US" dirty="0"/>
                    </a:p>
                  </a:txBody>
                  <a:tcPr anchor="b">
                    <a:lnTlToB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Assignment or problem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Working practice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Uncertainty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Routine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Known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Known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Small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Problem solving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Known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Unknown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Intermediate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Problem 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Unknown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Unknown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Large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7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8600" y="1066800"/>
            <a:ext cx="8686800" cy="5334000"/>
          </a:xfrm>
          <a:prstGeom prst="rect">
            <a:avLst/>
          </a:prstGeom>
        </p:spPr>
        <p:txBody>
          <a:bodyPr lIns="92075" tIns="46038" rIns="92075" bIns="46038"/>
          <a:lstStyle>
            <a:lvl1pPr marL="342888" indent="-342888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1pPr>
            <a:lvl2pPr marL="742924" indent="-285740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2pPr>
            <a:lvl3pPr marL="1142959" indent="-228591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3pPr>
            <a:lvl4pPr marL="1600143" indent="-228591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4pPr>
            <a:lvl5pPr marL="2057327" indent="-228591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5pPr>
            <a:lvl6pPr marL="2514511" indent="-228591" algn="l" defTabSz="45718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5" indent="-228591" algn="l" defTabSz="45718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9" indent="-228591" algn="l" defTabSz="45718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3" indent="-228591" algn="l" defTabSz="45718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GB" altLang="en-US" sz="2000" dirty="0" smtClean="0"/>
          </a:p>
          <a:p>
            <a:pPr>
              <a:defRPr/>
            </a:pPr>
            <a:endParaRPr lang="en-GB" altLang="en-US" sz="2000" dirty="0" smtClean="0"/>
          </a:p>
          <a:p>
            <a:pPr>
              <a:defRPr/>
            </a:pPr>
            <a:endParaRPr lang="en-GB" altLang="en-US" sz="2000" dirty="0" smtClean="0"/>
          </a:p>
          <a:p>
            <a:pPr>
              <a:defRPr/>
            </a:pPr>
            <a:endParaRPr lang="en-GB" altLang="en-US" sz="2000" dirty="0" smtClean="0"/>
          </a:p>
          <a:p>
            <a:pPr>
              <a:defRPr/>
            </a:pPr>
            <a:endParaRPr lang="en-GB" altLang="en-US" sz="2000" dirty="0" smtClean="0"/>
          </a:p>
          <a:p>
            <a:pPr>
              <a:defRPr/>
            </a:pPr>
            <a:endParaRPr lang="en-GB" altLang="en-US" sz="2000" dirty="0" smtClean="0"/>
          </a:p>
          <a:p>
            <a:pPr>
              <a:defRPr/>
            </a:pPr>
            <a:endParaRPr lang="en-GB" altLang="en-US" sz="2000" dirty="0" smtClean="0"/>
          </a:p>
          <a:p>
            <a:pPr>
              <a:defRPr/>
            </a:pPr>
            <a:endParaRPr lang="en-GB" altLang="en-US" sz="2000" dirty="0" smtClean="0"/>
          </a:p>
          <a:p>
            <a:pPr>
              <a:defRPr/>
            </a:pPr>
            <a:endParaRPr lang="en-GB" altLang="en-US" sz="2000" dirty="0" smtClean="0"/>
          </a:p>
          <a:p>
            <a:pPr>
              <a:defRPr/>
            </a:pPr>
            <a:r>
              <a:rPr lang="en-GB" altLang="en-US" sz="2000" dirty="0" smtClean="0">
                <a:latin typeface="+mn-lt"/>
              </a:rPr>
              <a:t>Problem definition situations are </a:t>
            </a:r>
            <a:r>
              <a:rPr lang="en-GB" altLang="en-US" sz="2000" dirty="0">
                <a:latin typeface="+mn-lt"/>
              </a:rPr>
              <a:t>characterized by symptoms, it is important to identify the problem / task behind</a:t>
            </a:r>
          </a:p>
          <a:p>
            <a:pPr>
              <a:defRPr/>
            </a:pPr>
            <a:r>
              <a:rPr lang="en-GB" altLang="en-US" sz="2000" dirty="0">
                <a:latin typeface="+mn-lt"/>
              </a:rPr>
              <a:t>Problem solution situations are open, often requires an experimenting and searching</a:t>
            </a:r>
            <a:r>
              <a:rPr lang="da-DK" altLang="en-US" sz="2000" dirty="0">
                <a:latin typeface="+mn-lt"/>
              </a:rPr>
              <a:t> approach</a:t>
            </a:r>
          </a:p>
          <a:p>
            <a:pPr>
              <a:defRPr/>
            </a:pPr>
            <a:r>
              <a:rPr lang="en-GB" altLang="en-US" sz="2000" dirty="0">
                <a:latin typeface="+mn-lt"/>
              </a:rPr>
              <a:t>Routine Situations are 'easy' to handle, but may require extensive and qualified effort</a:t>
            </a:r>
            <a:endParaRPr lang="da-DK" altLang="en-US" sz="2000" dirty="0">
              <a:latin typeface="+mn-lt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735013"/>
            <a:ext cx="8545671" cy="1143000"/>
          </a:xfrm>
        </p:spPr>
        <p:txBody>
          <a:bodyPr/>
          <a:lstStyle/>
          <a:p>
            <a:pPr>
              <a:defRPr/>
            </a:pPr>
            <a:r>
              <a:rPr lang="en-GB" altLang="en-US" sz="3000" b="1" dirty="0">
                <a:ea typeface="+mn-ea"/>
              </a:rPr>
              <a:t>Systems development and uncertainty</a:t>
            </a:r>
          </a:p>
        </p:txBody>
      </p:sp>
      <p:graphicFrame>
        <p:nvGraphicFramePr>
          <p:cNvPr id="26652" name="Group 2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532191"/>
              </p:ext>
            </p:extLst>
          </p:nvPr>
        </p:nvGraphicFramePr>
        <p:xfrm>
          <a:off x="467544" y="1628800"/>
          <a:ext cx="6840760" cy="2662918"/>
        </p:xfrm>
        <a:graphic>
          <a:graphicData uri="http://schemas.openxmlformats.org/drawingml/2006/table">
            <a:tbl>
              <a:tblPr/>
              <a:tblGrid>
                <a:gridCol w="17979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64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GB" sz="20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The task is known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The solution is known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definition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solving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46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Routine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33" name="Line 25"/>
          <p:cNvSpPr>
            <a:spLocks noChangeShapeType="1"/>
          </p:cNvSpPr>
          <p:nvPr/>
        </p:nvSpPr>
        <p:spPr bwMode="auto">
          <a:xfrm flipH="1" flipV="1">
            <a:off x="7524328" y="1566071"/>
            <a:ext cx="1587" cy="2606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7611798" y="3573016"/>
            <a:ext cx="13814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GB" altLang="en-US" sz="2000" dirty="0" smtClean="0">
                <a:latin typeface="+mj-lt"/>
              </a:rPr>
              <a:t>Low</a:t>
            </a:r>
          </a:p>
          <a:p>
            <a:pPr algn="ctr">
              <a:defRPr/>
            </a:pPr>
            <a:r>
              <a:rPr lang="en-GB" altLang="en-US" sz="2000" dirty="0" smtClean="0">
                <a:latin typeface="+mj-lt"/>
              </a:rPr>
              <a:t>uncertainty</a:t>
            </a:r>
            <a:endParaRPr lang="en-GB" altLang="en-US" sz="2000" dirty="0">
              <a:latin typeface="+mj-lt"/>
            </a:endParaRPr>
          </a:p>
        </p:txBody>
      </p:sp>
      <p:sp>
        <p:nvSpPr>
          <p:cNvPr id="17435" name="Text Box 27"/>
          <p:cNvSpPr txBox="1">
            <a:spLocks noChangeArrowheads="1"/>
          </p:cNvSpPr>
          <p:nvPr/>
        </p:nvSpPr>
        <p:spPr bwMode="auto">
          <a:xfrm>
            <a:off x="7613386" y="1412776"/>
            <a:ext cx="13814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GB" altLang="en-US" sz="2000" dirty="0" smtClean="0">
                <a:latin typeface="+mj-lt"/>
              </a:rPr>
              <a:t>High</a:t>
            </a:r>
          </a:p>
          <a:p>
            <a:pPr algn="ctr">
              <a:defRPr/>
            </a:pPr>
            <a:r>
              <a:rPr lang="en-GB" altLang="en-US" sz="2000" dirty="0" smtClean="0">
                <a:latin typeface="+mj-lt"/>
              </a:rPr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131371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Discuss project situations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Choose at least 2 typical situations from your last project.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Some of the situations should be concerned with actual </a:t>
            </a:r>
            <a:r>
              <a:rPr lang="en-US" sz="2400" dirty="0" smtClean="0">
                <a:solidFill>
                  <a:srgbClr val="FF0000"/>
                </a:solidFill>
              </a:rPr>
              <a:t>project performance</a:t>
            </a:r>
            <a:r>
              <a:rPr lang="en-US" sz="2400" dirty="0" smtClean="0"/>
              <a:t>, other with </a:t>
            </a:r>
            <a:r>
              <a:rPr lang="en-US" sz="2400" dirty="0" smtClean="0">
                <a:solidFill>
                  <a:srgbClr val="FF0000"/>
                </a:solidFill>
              </a:rPr>
              <a:t>project management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Characterize each situation as either </a:t>
            </a:r>
            <a:r>
              <a:rPr lang="en-US" sz="2400" b="1" dirty="0" smtClean="0">
                <a:solidFill>
                  <a:schemeClr val="accent4"/>
                </a:solidFill>
              </a:rPr>
              <a:t>routine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chemeClr val="accent1"/>
                </a:solidFill>
              </a:rPr>
              <a:t>problem-solving</a:t>
            </a:r>
            <a:r>
              <a:rPr lang="en-US" sz="2400" dirty="0" smtClean="0"/>
              <a:t> or </a:t>
            </a:r>
            <a:r>
              <a:rPr lang="en-US" sz="2400" b="1" dirty="0" smtClean="0">
                <a:solidFill>
                  <a:schemeClr val="accent6"/>
                </a:solidFill>
              </a:rPr>
              <a:t>problem-setting</a:t>
            </a:r>
            <a:r>
              <a:rPr lang="en-US" sz="2400" dirty="0" smtClean="0"/>
              <a:t> situation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Discuss the working practices applied, and whether seeing the situations as either routine, </a:t>
            </a:r>
            <a:r>
              <a:rPr lang="en-US" sz="2400" b="1" dirty="0" smtClean="0">
                <a:solidFill>
                  <a:schemeClr val="accent1"/>
                </a:solidFill>
              </a:rPr>
              <a:t>problem-solving</a:t>
            </a:r>
            <a:r>
              <a:rPr lang="en-US" sz="2400" dirty="0" smtClean="0"/>
              <a:t>, or </a:t>
            </a:r>
            <a:r>
              <a:rPr lang="en-US" sz="2400" b="1" dirty="0">
                <a:solidFill>
                  <a:schemeClr val="accent6"/>
                </a:solidFill>
              </a:rPr>
              <a:t>problem-setting</a:t>
            </a:r>
            <a:r>
              <a:rPr lang="en-US" sz="2400" dirty="0" smtClean="0"/>
              <a:t> situations helps you to consider more expedient working practices.</a:t>
            </a:r>
          </a:p>
        </p:txBody>
      </p:sp>
    </p:spTree>
    <p:extLst>
      <p:ext uri="{BB962C8B-B14F-4D97-AF65-F5344CB8AC3E}">
        <p14:creationId xmlns:p14="http://schemas.microsoft.com/office/powerpoint/2010/main" val="1196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b="1" dirty="0" smtClean="0"/>
              <a:t>How to choose an approach?</a:t>
            </a:r>
            <a:endParaRPr lang="en-GB" sz="3300" b="1" dirty="0">
              <a:solidFill>
                <a:srgbClr val="FBB040"/>
              </a:solidFill>
            </a:endParaRP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355976" y="1124744"/>
            <a:ext cx="4559424" cy="5276056"/>
          </a:xfrm>
        </p:spPr>
        <p:txBody>
          <a:bodyPr>
            <a:normAutofit/>
          </a:bodyPr>
          <a:lstStyle/>
          <a:p>
            <a:r>
              <a:rPr lang="en-GB" sz="2000" dirty="0" smtClean="0"/>
              <a:t>Define the </a:t>
            </a:r>
            <a:r>
              <a:rPr lang="en-GB" sz="2000" b="1" dirty="0" smtClean="0"/>
              <a:t>Task </a:t>
            </a:r>
            <a:r>
              <a:rPr lang="en-GB" sz="2000" dirty="0" smtClean="0"/>
              <a:t>at hand</a:t>
            </a:r>
            <a:endParaRPr lang="en-GB" sz="2000" b="1" dirty="0" smtClean="0"/>
          </a:p>
          <a:p>
            <a:r>
              <a:rPr lang="en-GB" sz="2000" dirty="0" smtClean="0">
                <a:solidFill>
                  <a:srgbClr val="C00000"/>
                </a:solidFill>
              </a:rPr>
              <a:t>Choose a </a:t>
            </a:r>
            <a:r>
              <a:rPr lang="en-GB" sz="2000" b="1" dirty="0" smtClean="0">
                <a:solidFill>
                  <a:srgbClr val="C00000"/>
                </a:solidFill>
              </a:rPr>
              <a:t>process model </a:t>
            </a:r>
            <a:r>
              <a:rPr lang="en-GB" sz="2000" dirty="0" smtClean="0">
                <a:solidFill>
                  <a:srgbClr val="C00000"/>
                </a:solidFill>
              </a:rPr>
              <a:t>which suits the task</a:t>
            </a:r>
          </a:p>
          <a:p>
            <a:r>
              <a:rPr lang="en-GB" sz="2000" dirty="0" smtClean="0"/>
              <a:t>Choose a </a:t>
            </a:r>
            <a:r>
              <a:rPr lang="en-GB" sz="2000" b="1" dirty="0" smtClean="0"/>
              <a:t>method</a:t>
            </a:r>
            <a:r>
              <a:rPr lang="en-GB" sz="2000" dirty="0" smtClean="0"/>
              <a:t> within the process model</a:t>
            </a:r>
          </a:p>
          <a:p>
            <a:r>
              <a:rPr lang="en-GB" sz="2000" dirty="0"/>
              <a:t>Use the recommended </a:t>
            </a:r>
            <a:r>
              <a:rPr lang="en-GB" sz="2000" b="1" dirty="0" smtClean="0"/>
              <a:t>techniques </a:t>
            </a:r>
            <a:r>
              <a:rPr lang="en-GB" sz="2000" dirty="0" smtClean="0"/>
              <a:t>and </a:t>
            </a:r>
            <a:r>
              <a:rPr lang="en-GB" sz="2000" b="1" dirty="0" smtClean="0"/>
              <a:t>tools</a:t>
            </a:r>
            <a:endParaRPr lang="en-GB" sz="1800" b="1" dirty="0"/>
          </a:p>
        </p:txBody>
      </p:sp>
      <p:sp>
        <p:nvSpPr>
          <p:cNvPr id="5" name="Tekstboks 4"/>
          <p:cNvSpPr txBox="1"/>
          <p:nvPr/>
        </p:nvSpPr>
        <p:spPr>
          <a:xfrm>
            <a:off x="4427984" y="3717032"/>
            <a:ext cx="4464496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BUT …never be mechanistic: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Adapt the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Perhaps combine methods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Be pragmatic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Focus on approaches that works</a:t>
            </a:r>
          </a:p>
          <a:p>
            <a:pPr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Remember: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‘There is no silver bullet’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Death over standard methods!</a:t>
            </a:r>
            <a:endParaRPr lang="en-GB" sz="2000" dirty="0">
              <a:solidFill>
                <a:srgbClr val="00163B"/>
              </a:solidFill>
              <a:cs typeface="Verdan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9512" y="1717702"/>
            <a:ext cx="4104606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b="1" dirty="0" smtClean="0">
                <a:solidFill>
                  <a:srgbClr val="C00000"/>
                </a:solidFill>
                <a:latin typeface="+mn-lt"/>
              </a:rPr>
              <a:t>Process models</a:t>
            </a:r>
            <a:endParaRPr lang="en-GB" altLang="en-US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94479" y="2370582"/>
            <a:ext cx="4089639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System development methods</a:t>
            </a:r>
            <a:endParaRPr lang="en-GB" alt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194479" y="3616418"/>
            <a:ext cx="4089639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Tools</a:t>
            </a:r>
            <a:endParaRPr lang="en-GB" alt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239148" y="1435579"/>
            <a:ext cx="0" cy="314580"/>
          </a:xfrm>
          <a:prstGeom prst="line">
            <a:avLst/>
          </a:prstGeom>
          <a:noFill/>
          <a:ln w="9525">
            <a:solidFill>
              <a:schemeClr val="accent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2239148" y="2054752"/>
            <a:ext cx="0" cy="314580"/>
          </a:xfrm>
          <a:prstGeom prst="line">
            <a:avLst/>
          </a:prstGeom>
          <a:noFill/>
          <a:ln w="9525">
            <a:solidFill>
              <a:schemeClr val="accent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2239148" y="2683913"/>
            <a:ext cx="0" cy="314580"/>
          </a:xfrm>
          <a:prstGeom prst="line">
            <a:avLst/>
          </a:prstGeom>
          <a:noFill/>
          <a:ln w="9525">
            <a:solidFill>
              <a:schemeClr val="accent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2239148" y="3313073"/>
            <a:ext cx="0" cy="314580"/>
          </a:xfrm>
          <a:prstGeom prst="line">
            <a:avLst/>
          </a:prstGeom>
          <a:noFill/>
          <a:ln w="9525">
            <a:solidFill>
              <a:schemeClr val="accent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94479" y="1124744"/>
            <a:ext cx="4089639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Situation</a:t>
            </a:r>
            <a:endParaRPr lang="en-GB" altLang="en-US" sz="2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194479" y="2993500"/>
            <a:ext cx="4089639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Techniques</a:t>
            </a:r>
            <a:endParaRPr lang="en-GB" alt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171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548680"/>
            <a:ext cx="8229600" cy="648072"/>
          </a:xfrm>
        </p:spPr>
        <p:txBody>
          <a:bodyPr/>
          <a:lstStyle/>
          <a:p>
            <a:r>
              <a:rPr lang="en-GB" b="1" dirty="0" smtClean="0"/>
              <a:t>Process models (paradigms)</a:t>
            </a:r>
            <a:endParaRPr lang="en-GB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8506"/>
            <a:ext cx="9144338" cy="556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altLang="en-US" sz="2000" dirty="0" smtClean="0"/>
          </a:p>
          <a:p>
            <a:pPr marL="742923" lvl="2" indent="-342888"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/>
          </a:p>
        </p:txBody>
      </p:sp>
      <p:sp>
        <p:nvSpPr>
          <p:cNvPr id="2" name="Pladsholder til indhold 1"/>
          <p:cNvSpPr>
            <a:spLocks noGrp="1"/>
          </p:cNvSpPr>
          <p:nvPr>
            <p:ph sz="quarter" idx="12"/>
          </p:nvPr>
        </p:nvSpPr>
        <p:spPr>
          <a:xfrm>
            <a:off x="395536" y="2116874"/>
            <a:ext cx="8496943" cy="4480478"/>
          </a:xfrm>
        </p:spPr>
        <p:txBody>
          <a:bodyPr>
            <a:normAutofit/>
          </a:bodyPr>
          <a:lstStyle/>
          <a:p>
            <a:pPr marL="342888" lvl="1" indent="-342888">
              <a:lnSpc>
                <a:spcPct val="90000"/>
              </a:lnSpc>
            </a:pPr>
            <a:r>
              <a:rPr lang="en-GB" altLang="en-US" sz="2000" b="1" dirty="0"/>
              <a:t>Methods</a:t>
            </a:r>
            <a:r>
              <a:rPr lang="en-GB" altLang="en-US" sz="2000" dirty="0"/>
              <a:t> have a more or less defined scope</a:t>
            </a:r>
            <a:endParaRPr lang="en-GB" altLang="en-US" sz="800" dirty="0"/>
          </a:p>
          <a:p>
            <a:pPr marL="342888" lvl="1" indent="-342888">
              <a:lnSpc>
                <a:spcPct val="90000"/>
              </a:lnSpc>
            </a:pPr>
            <a:r>
              <a:rPr lang="en-GB" altLang="en-US" sz="2000" b="1" dirty="0"/>
              <a:t>Methods </a:t>
            </a:r>
            <a:r>
              <a:rPr lang="en-GB" altLang="en-US" sz="2000" dirty="0"/>
              <a:t>have an underlying perspective</a:t>
            </a:r>
            <a:endParaRPr lang="en-GB" altLang="en-US" sz="800" dirty="0"/>
          </a:p>
          <a:p>
            <a:pPr>
              <a:lnSpc>
                <a:spcPct val="90000"/>
              </a:lnSpc>
            </a:pPr>
            <a:r>
              <a:rPr lang="en-GB" altLang="en-US" sz="2000" b="1" dirty="0"/>
              <a:t>Methods </a:t>
            </a:r>
            <a:r>
              <a:rPr lang="en-GB" altLang="en-US" sz="2000" dirty="0"/>
              <a:t>provides guidelines for how the process should proceed: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The sequence in which to carry out the functions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The artefacts to produce</a:t>
            </a:r>
          </a:p>
          <a:p>
            <a:pPr marL="742923" lvl="2" indent="-342888">
              <a:lnSpc>
                <a:spcPct val="90000"/>
              </a:lnSpc>
            </a:pPr>
            <a:endParaRPr lang="en-GB" altLang="en-US" sz="2000" dirty="0"/>
          </a:p>
          <a:p>
            <a:r>
              <a:rPr lang="en-GB" altLang="en-US" sz="2000" dirty="0"/>
              <a:t>Experience is essential for system developers</a:t>
            </a:r>
          </a:p>
          <a:p>
            <a:r>
              <a:rPr lang="en-GB" altLang="en-US" sz="2000" dirty="0"/>
              <a:t>Methods are experience put in patterns</a:t>
            </a:r>
          </a:p>
          <a:p>
            <a:r>
              <a:rPr lang="en-GB" altLang="en-US" sz="2000" dirty="0"/>
              <a:t>Methods are not practical if the situation does not fit</a:t>
            </a:r>
          </a:p>
          <a:p>
            <a:pPr>
              <a:buFont typeface="Symbol" charset="2"/>
              <a:buChar char="Þ"/>
            </a:pPr>
            <a:r>
              <a:rPr lang="en-GB" altLang="en-US" sz="2000" dirty="0"/>
              <a:t> General knowledge – systems development theory</a:t>
            </a:r>
          </a:p>
          <a:p>
            <a:pPr>
              <a:buFont typeface="Symbol" charset="2"/>
              <a:buChar char="Þ"/>
            </a:pPr>
            <a:r>
              <a:rPr lang="en-GB" altLang="en-US" sz="2000" dirty="0"/>
              <a:t> Method Independent understanding of systems development</a:t>
            </a:r>
          </a:p>
          <a:p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669692"/>
            <a:ext cx="8424862" cy="1152525"/>
          </a:xfrm>
          <a:prstGeom prst="rect">
            <a:avLst/>
          </a:prstGeom>
        </p:spPr>
        <p:txBody>
          <a:bodyPr/>
          <a:lstStyle/>
          <a:p>
            <a:r>
              <a:rPr lang="en-GB" altLang="en-US" sz="2600" dirty="0" smtClean="0"/>
              <a:t/>
            </a:r>
            <a:br>
              <a:rPr lang="en-GB" altLang="en-US" sz="2600" dirty="0" smtClean="0"/>
            </a:br>
            <a:r>
              <a:rPr lang="en-GB" altLang="en-US" sz="2600" b="1" dirty="0">
                <a:latin typeface="Verdana"/>
                <a:ea typeface="+mn-ea"/>
              </a:rPr>
              <a:t>Methods and  systems development theory</a:t>
            </a:r>
          </a:p>
        </p:txBody>
      </p:sp>
    </p:spTree>
    <p:extLst>
      <p:ext uri="{BB962C8B-B14F-4D97-AF65-F5344CB8AC3E}">
        <p14:creationId xmlns:p14="http://schemas.microsoft.com/office/powerpoint/2010/main" val="402694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en-US" dirty="0"/>
              <a:t>Ideal and reality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4"/>
            <a:ext cx="8086620" cy="440847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altLang="en-US" sz="2000" b="1" dirty="0"/>
              <a:t>Many methods build on a rational ideal: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Common and clearly defined goals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Adequate and accessible resources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Developers can analyse their way to relevant designs and predict their consequences</a:t>
            </a:r>
          </a:p>
          <a:p>
            <a:pPr lvl="1">
              <a:lnSpc>
                <a:spcPct val="80000"/>
              </a:lnSpc>
            </a:pPr>
            <a:endParaRPr lang="en-GB" alt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GB" altLang="en-US" sz="2000" b="1" dirty="0"/>
              <a:t>System developments projects in real life: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Starts without clearly defined goals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Design decisions are taken without analysis of alternatives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Great complexity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Changing requirements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…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10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Describing system development</a:t>
            </a:r>
            <a:endParaRPr lang="en-US" b="1" dirty="0"/>
          </a:p>
        </p:txBody>
      </p:sp>
      <p:sp>
        <p:nvSpPr>
          <p:cNvPr id="5" name="Left-Right Arrow 4"/>
          <p:cNvSpPr/>
          <p:nvPr/>
        </p:nvSpPr>
        <p:spPr>
          <a:xfrm>
            <a:off x="1763688" y="5589240"/>
            <a:ext cx="6336704" cy="1152128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528638" algn="l"/>
                <a:tab pos="5111750" algn="r"/>
              </a:tabLst>
            </a:pPr>
            <a:r>
              <a:rPr lang="en-US" dirty="0" smtClean="0"/>
              <a:t>	Intention	Actual performance</a:t>
            </a:r>
          </a:p>
          <a:p>
            <a:pPr>
              <a:tabLst>
                <a:tab pos="528638" algn="l"/>
                <a:tab pos="5111750" algn="r"/>
              </a:tabLst>
            </a:pPr>
            <a:r>
              <a:rPr lang="en-US" dirty="0" smtClean="0"/>
              <a:t>	with the job	of job</a:t>
            </a:r>
            <a:endParaRPr lang="en-US" dirty="0"/>
          </a:p>
        </p:txBody>
      </p:sp>
      <p:sp>
        <p:nvSpPr>
          <p:cNvPr id="6" name="Left-Right Arrow 5"/>
          <p:cNvSpPr/>
          <p:nvPr/>
        </p:nvSpPr>
        <p:spPr>
          <a:xfrm rot="16200000">
            <a:off x="-787660" y="2893876"/>
            <a:ext cx="4958680" cy="1152128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528638" algn="l"/>
                <a:tab pos="3729038" algn="r"/>
                <a:tab pos="5111750" algn="r"/>
              </a:tabLst>
            </a:pPr>
            <a:r>
              <a:rPr lang="en-US" dirty="0" smtClean="0"/>
              <a:t>	</a:t>
            </a:r>
            <a:r>
              <a:rPr lang="en-US" dirty="0"/>
              <a:t> Concrete </a:t>
            </a:r>
            <a:r>
              <a:rPr lang="en-US" dirty="0" smtClean="0"/>
              <a:t>	Abstract</a:t>
            </a:r>
          </a:p>
          <a:p>
            <a:pPr>
              <a:tabLst>
                <a:tab pos="528638" algn="l"/>
                <a:tab pos="3729038" algn="r"/>
                <a:tab pos="5111750" algn="r"/>
              </a:tabLst>
            </a:pPr>
            <a:r>
              <a:rPr lang="en-US" dirty="0" smtClean="0"/>
              <a:t>	point of view	point of 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2476" y="1604005"/>
            <a:ext cx="22938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Function</a:t>
            </a:r>
          </a:p>
          <a:p>
            <a:pPr algn="ctr"/>
            <a:r>
              <a:rPr lang="en-US" sz="1200" b="1" dirty="0" smtClean="0">
                <a:solidFill>
                  <a:schemeClr val="accent2"/>
                </a:solidFill>
              </a:rPr>
              <a:t>Most abstract way of </a:t>
            </a:r>
          </a:p>
          <a:p>
            <a:pPr algn="ctr"/>
            <a:r>
              <a:rPr lang="en-US" sz="1200" b="1" dirty="0" smtClean="0">
                <a:solidFill>
                  <a:schemeClr val="accent2"/>
                </a:solidFill>
              </a:rPr>
              <a:t>looking at a system development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0658" y="3648006"/>
            <a:ext cx="15439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3"/>
                </a:solidFill>
              </a:rPr>
              <a:t>Task</a:t>
            </a:r>
          </a:p>
          <a:p>
            <a:r>
              <a:rPr lang="en-US" sz="1200" b="1" dirty="0" smtClean="0">
                <a:solidFill>
                  <a:schemeClr val="accent3"/>
                </a:solidFill>
              </a:rPr>
              <a:t>Concrete description </a:t>
            </a:r>
          </a:p>
          <a:p>
            <a:pPr algn="ctr"/>
            <a:r>
              <a:rPr lang="en-US" sz="1200" b="1" dirty="0" smtClean="0">
                <a:solidFill>
                  <a:schemeClr val="accent3"/>
                </a:solidFill>
              </a:rPr>
              <a:t>Of an intention</a:t>
            </a:r>
            <a:endParaRPr lang="en-US" sz="1200" b="1" dirty="0">
              <a:solidFill>
                <a:schemeClr val="accent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3820" y="3219450"/>
            <a:ext cx="1566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</a:rPr>
              <a:t>Activity</a:t>
            </a:r>
          </a:p>
          <a:p>
            <a:r>
              <a:rPr lang="en-US" sz="1200" b="1" dirty="0" smtClean="0">
                <a:solidFill>
                  <a:schemeClr val="tx2"/>
                </a:solidFill>
              </a:rPr>
              <a:t>What is actually done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128" y="4713230"/>
            <a:ext cx="20501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/>
                </a:solidFill>
              </a:rPr>
              <a:t>Process</a:t>
            </a:r>
          </a:p>
          <a:p>
            <a:pPr algn="ctr"/>
            <a:r>
              <a:rPr lang="en-US" sz="1200" b="1" dirty="0" smtClean="0">
                <a:solidFill>
                  <a:schemeClr val="accent6"/>
                </a:solidFill>
              </a:rPr>
              <a:t>Most concrete description of</a:t>
            </a:r>
          </a:p>
          <a:p>
            <a:pPr algn="ctr"/>
            <a:r>
              <a:rPr lang="en-US" sz="1200" b="1" dirty="0" smtClean="0">
                <a:solidFill>
                  <a:schemeClr val="accent6"/>
                </a:solidFill>
              </a:rPr>
              <a:t>What actually happens</a:t>
            </a:r>
            <a:endParaRPr lang="en-US" sz="1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What’s a process model and a method? </a:t>
            </a:r>
            <a:endParaRPr lang="da-DK" sz="2800" dirty="0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Process models are differentiated by their sequence of activities </a:t>
            </a:r>
          </a:p>
          <a:p>
            <a:pPr lvl="1"/>
            <a:r>
              <a:rPr lang="en-GB" sz="2000" dirty="0"/>
              <a:t>For instance, first full analysis, then design … 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Methods are differentiated by the content of the activities </a:t>
            </a:r>
          </a:p>
          <a:p>
            <a:pPr lvl="1"/>
            <a:r>
              <a:rPr lang="en-GB" sz="2000" dirty="0"/>
              <a:t>For instance:</a:t>
            </a:r>
          </a:p>
          <a:p>
            <a:pPr lvl="2"/>
            <a:r>
              <a:rPr lang="en-GB" sz="2000" dirty="0"/>
              <a:t>Which activities are carried out during design?</a:t>
            </a:r>
          </a:p>
          <a:p>
            <a:pPr lvl="2"/>
            <a:r>
              <a:rPr lang="en-GB" sz="2000" dirty="0"/>
              <a:t>Which models are made during analysis?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480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Process  models</a:t>
            </a:r>
          </a:p>
        </p:txBody>
      </p:sp>
      <p:grpSp>
        <p:nvGrpSpPr>
          <p:cNvPr id="31" name="Gruppe 30"/>
          <p:cNvGrpSpPr/>
          <p:nvPr/>
        </p:nvGrpSpPr>
        <p:grpSpPr>
          <a:xfrm>
            <a:off x="498376" y="2564904"/>
            <a:ext cx="8147248" cy="3794718"/>
            <a:chOff x="503548" y="2465860"/>
            <a:chExt cx="7164796" cy="3074638"/>
          </a:xfrm>
        </p:grpSpPr>
        <p:sp>
          <p:nvSpPr>
            <p:cNvPr id="5" name="Rektangel 4"/>
            <p:cNvSpPr/>
            <p:nvPr/>
          </p:nvSpPr>
          <p:spPr>
            <a:xfrm>
              <a:off x="3301076" y="2465860"/>
              <a:ext cx="1656184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Process model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ektangel 6"/>
            <p:cNvSpPr/>
            <p:nvPr/>
          </p:nvSpPr>
          <p:spPr>
            <a:xfrm>
              <a:off x="1079612" y="3834012"/>
              <a:ext cx="1656184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Predictive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8" name="Rektangel 7"/>
            <p:cNvSpPr/>
            <p:nvPr/>
          </p:nvSpPr>
          <p:spPr>
            <a:xfrm>
              <a:off x="3131840" y="3821307"/>
              <a:ext cx="2664296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Iterative and incremental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Rektangel 8"/>
            <p:cNvSpPr/>
            <p:nvPr/>
          </p:nvSpPr>
          <p:spPr>
            <a:xfrm>
              <a:off x="5976156" y="3825875"/>
              <a:ext cx="1656184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Agile/Adaptive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Rektangel 9"/>
            <p:cNvSpPr/>
            <p:nvPr/>
          </p:nvSpPr>
          <p:spPr>
            <a:xfrm>
              <a:off x="503548" y="5157864"/>
              <a:ext cx="864096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SA/SD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3" name="Rektangel 12"/>
            <p:cNvSpPr/>
            <p:nvPr/>
          </p:nvSpPr>
          <p:spPr>
            <a:xfrm>
              <a:off x="3779912" y="5157864"/>
              <a:ext cx="792088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Spiral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4" name="Rektangel 13"/>
            <p:cNvSpPr/>
            <p:nvPr/>
          </p:nvSpPr>
          <p:spPr>
            <a:xfrm>
              <a:off x="4716016" y="5166674"/>
              <a:ext cx="792088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UP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" name="Rektangel 14"/>
            <p:cNvSpPr/>
            <p:nvPr/>
          </p:nvSpPr>
          <p:spPr>
            <a:xfrm>
              <a:off x="1511660" y="5167953"/>
              <a:ext cx="792088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OOSE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Rektangel 15"/>
            <p:cNvSpPr/>
            <p:nvPr/>
          </p:nvSpPr>
          <p:spPr>
            <a:xfrm>
              <a:off x="2447764" y="5166674"/>
              <a:ext cx="792088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x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20" name="Gruppe 19"/>
            <p:cNvGrpSpPr/>
            <p:nvPr/>
          </p:nvGrpSpPr>
          <p:grpSpPr>
            <a:xfrm>
              <a:off x="3985152" y="2825900"/>
              <a:ext cx="288032" cy="982357"/>
              <a:chOff x="3733124" y="2636912"/>
              <a:chExt cx="288032" cy="982357"/>
            </a:xfrm>
          </p:grpSpPr>
          <p:sp>
            <p:nvSpPr>
              <p:cNvPr id="6" name="Ligebenet trekant 5"/>
              <p:cNvSpPr/>
              <p:nvPr/>
            </p:nvSpPr>
            <p:spPr>
              <a:xfrm>
                <a:off x="3733124" y="2636912"/>
                <a:ext cx="288032" cy="216024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9" name="Lige forbindelse 18"/>
              <p:cNvCxnSpPr/>
              <p:nvPr/>
            </p:nvCxnSpPr>
            <p:spPr>
              <a:xfrm>
                <a:off x="3877140" y="2839886"/>
                <a:ext cx="0" cy="779383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pe 21"/>
            <p:cNvGrpSpPr/>
            <p:nvPr/>
          </p:nvGrpSpPr>
          <p:grpSpPr>
            <a:xfrm>
              <a:off x="1763688" y="4185915"/>
              <a:ext cx="288032" cy="995407"/>
              <a:chOff x="4247964" y="2636912"/>
              <a:chExt cx="288032" cy="995407"/>
            </a:xfrm>
          </p:grpSpPr>
          <p:sp>
            <p:nvSpPr>
              <p:cNvPr id="23" name="Ligebenet trekant 22"/>
              <p:cNvSpPr/>
              <p:nvPr/>
            </p:nvSpPr>
            <p:spPr>
              <a:xfrm>
                <a:off x="4247964" y="2636912"/>
                <a:ext cx="288032" cy="216024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24" name="Lige forbindelse 23"/>
              <p:cNvCxnSpPr>
                <a:stCxn id="23" idx="3"/>
              </p:cNvCxnSpPr>
              <p:nvPr/>
            </p:nvCxnSpPr>
            <p:spPr>
              <a:xfrm>
                <a:off x="4391980" y="2852936"/>
                <a:ext cx="0" cy="779383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Ligebenet trekant 25"/>
            <p:cNvSpPr/>
            <p:nvPr/>
          </p:nvSpPr>
          <p:spPr>
            <a:xfrm>
              <a:off x="4499992" y="4194052"/>
              <a:ext cx="288032" cy="21602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7" name="Lige forbindelse 26"/>
            <p:cNvCxnSpPr>
              <a:stCxn id="26" idx="3"/>
            </p:cNvCxnSpPr>
            <p:nvPr/>
          </p:nvCxnSpPr>
          <p:spPr>
            <a:xfrm>
              <a:off x="4644008" y="4410076"/>
              <a:ext cx="0" cy="389691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ge forbindelse 32"/>
            <p:cNvCxnSpPr/>
            <p:nvPr/>
          </p:nvCxnSpPr>
          <p:spPr>
            <a:xfrm>
              <a:off x="5076056" y="4776982"/>
              <a:ext cx="0" cy="38969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ge forbindelse 39"/>
            <p:cNvCxnSpPr/>
            <p:nvPr/>
          </p:nvCxnSpPr>
          <p:spPr>
            <a:xfrm>
              <a:off x="2835641" y="4768172"/>
              <a:ext cx="0" cy="38969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ge forbindelse 40"/>
            <p:cNvCxnSpPr/>
            <p:nvPr/>
          </p:nvCxnSpPr>
          <p:spPr>
            <a:xfrm>
              <a:off x="936564" y="4761306"/>
              <a:ext cx="0" cy="38969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Lige forbindelse 2060"/>
            <p:cNvCxnSpPr/>
            <p:nvPr/>
          </p:nvCxnSpPr>
          <p:spPr>
            <a:xfrm>
              <a:off x="935596" y="4770116"/>
              <a:ext cx="1908212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ge forbindelse 55"/>
            <p:cNvCxnSpPr/>
            <p:nvPr/>
          </p:nvCxnSpPr>
          <p:spPr>
            <a:xfrm>
              <a:off x="1907704" y="3455500"/>
              <a:ext cx="489654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ge forbindelse 58"/>
            <p:cNvCxnSpPr/>
            <p:nvPr/>
          </p:nvCxnSpPr>
          <p:spPr>
            <a:xfrm>
              <a:off x="1907704" y="3444320"/>
              <a:ext cx="0" cy="38969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ge forbindelse 59"/>
            <p:cNvCxnSpPr/>
            <p:nvPr/>
          </p:nvCxnSpPr>
          <p:spPr>
            <a:xfrm>
              <a:off x="6801997" y="3436183"/>
              <a:ext cx="0" cy="38969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ge forbindelse 41"/>
            <p:cNvCxnSpPr/>
            <p:nvPr/>
          </p:nvCxnSpPr>
          <p:spPr>
            <a:xfrm>
              <a:off x="4185456" y="4783900"/>
              <a:ext cx="0" cy="38969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ge forbindelse 42"/>
            <p:cNvCxnSpPr/>
            <p:nvPr/>
          </p:nvCxnSpPr>
          <p:spPr>
            <a:xfrm>
              <a:off x="4175956" y="4770648"/>
              <a:ext cx="900100" cy="1325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ktangel 43"/>
            <p:cNvSpPr/>
            <p:nvPr/>
          </p:nvSpPr>
          <p:spPr>
            <a:xfrm>
              <a:off x="5940152" y="5171648"/>
              <a:ext cx="792088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XP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5" name="Rektangel 44"/>
            <p:cNvSpPr/>
            <p:nvPr/>
          </p:nvSpPr>
          <p:spPr>
            <a:xfrm>
              <a:off x="6876256" y="5180458"/>
              <a:ext cx="792088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Scrum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6" name="Ligebenet trekant 45"/>
            <p:cNvSpPr/>
            <p:nvPr/>
          </p:nvSpPr>
          <p:spPr>
            <a:xfrm>
              <a:off x="6660232" y="4207836"/>
              <a:ext cx="288032" cy="21602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7" name="Lige forbindelse 46"/>
            <p:cNvCxnSpPr>
              <a:stCxn id="46" idx="3"/>
            </p:cNvCxnSpPr>
            <p:nvPr/>
          </p:nvCxnSpPr>
          <p:spPr>
            <a:xfrm>
              <a:off x="6804248" y="4423860"/>
              <a:ext cx="0" cy="389691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ge forbindelse 47"/>
            <p:cNvCxnSpPr/>
            <p:nvPr/>
          </p:nvCxnSpPr>
          <p:spPr>
            <a:xfrm>
              <a:off x="7236296" y="4790766"/>
              <a:ext cx="0" cy="38969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ge forbindelse 48"/>
            <p:cNvCxnSpPr/>
            <p:nvPr/>
          </p:nvCxnSpPr>
          <p:spPr>
            <a:xfrm>
              <a:off x="6345696" y="4797684"/>
              <a:ext cx="0" cy="38969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ge forbindelse 49"/>
            <p:cNvCxnSpPr/>
            <p:nvPr/>
          </p:nvCxnSpPr>
          <p:spPr>
            <a:xfrm>
              <a:off x="6336196" y="4784432"/>
              <a:ext cx="900100" cy="1325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ktangel 2"/>
          <p:cNvSpPr/>
          <p:nvPr/>
        </p:nvSpPr>
        <p:spPr>
          <a:xfrm>
            <a:off x="5288467" y="5906787"/>
            <a:ext cx="900701" cy="435822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ktangel 37"/>
          <p:cNvSpPr/>
          <p:nvPr/>
        </p:nvSpPr>
        <p:spPr>
          <a:xfrm>
            <a:off x="6691261" y="5910195"/>
            <a:ext cx="900701" cy="435822"/>
          </a:xfrm>
          <a:prstGeom prst="rect">
            <a:avLst/>
          </a:prstGeom>
          <a:solidFill>
            <a:schemeClr val="accent3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ktangel 38"/>
          <p:cNvSpPr/>
          <p:nvPr/>
        </p:nvSpPr>
        <p:spPr>
          <a:xfrm>
            <a:off x="7744923" y="5923079"/>
            <a:ext cx="900701" cy="435822"/>
          </a:xfrm>
          <a:prstGeom prst="rect">
            <a:avLst/>
          </a:prstGeom>
          <a:solidFill>
            <a:schemeClr val="accent3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Rektangel 50"/>
          <p:cNvSpPr/>
          <p:nvPr/>
        </p:nvSpPr>
        <p:spPr>
          <a:xfrm>
            <a:off x="6740591" y="4238848"/>
            <a:ext cx="1864092" cy="435822"/>
          </a:xfrm>
          <a:prstGeom prst="rect">
            <a:avLst/>
          </a:prstGeom>
          <a:solidFill>
            <a:schemeClr val="accent3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Rektangel 51"/>
          <p:cNvSpPr/>
          <p:nvPr/>
        </p:nvSpPr>
        <p:spPr>
          <a:xfrm>
            <a:off x="3484507" y="4237797"/>
            <a:ext cx="3032188" cy="435822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Rektangel 52"/>
          <p:cNvSpPr/>
          <p:nvPr/>
        </p:nvSpPr>
        <p:spPr>
          <a:xfrm>
            <a:off x="3659073" y="2553860"/>
            <a:ext cx="1903717" cy="43582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869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GB" altLang="en-US" dirty="0"/>
              <a:t>Agenda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sz="quarter" idx="12"/>
          </p:nvPr>
        </p:nvSpPr>
        <p:spPr>
          <a:xfrm>
            <a:off x="510346" y="2116874"/>
            <a:ext cx="8382133" cy="440847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GB" altLang="en-US" sz="2000" dirty="0"/>
              <a:t>Generic systems development </a:t>
            </a:r>
            <a:r>
              <a:rPr lang="en-GB" altLang="en-US" sz="2000" dirty="0" smtClean="0"/>
              <a:t>aspects</a:t>
            </a:r>
            <a:endParaRPr lang="en-GB" altLang="en-US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GB" altLang="en-US" sz="2000" dirty="0"/>
              <a:t>Classification of systems development methods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GB" altLang="en-US" sz="2000" dirty="0"/>
              <a:t>Process </a:t>
            </a:r>
            <a:r>
              <a:rPr lang="en-GB" altLang="en-US" sz="2000" dirty="0" smtClean="0"/>
              <a:t>models</a:t>
            </a:r>
            <a:endParaRPr lang="en-GB" altLang="en-US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GB" altLang="en-US" sz="2000" dirty="0"/>
              <a:t>A generic view on systems </a:t>
            </a:r>
            <a:r>
              <a:rPr lang="en-GB" altLang="en-US" sz="2000" dirty="0" smtClean="0"/>
              <a:t>development</a:t>
            </a:r>
            <a:endParaRPr lang="en-GB" altLang="en-US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GB" altLang="en-US" sz="2000" dirty="0"/>
              <a:t>Form groups for theoretical SIP </a:t>
            </a:r>
            <a:r>
              <a:rPr lang="en-GB" altLang="en-US" sz="2000" dirty="0" smtClean="0"/>
              <a:t>report</a:t>
            </a:r>
            <a:endParaRPr lang="en-GB" altLang="en-US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GB" altLang="en-US" sz="2000" dirty="0"/>
              <a:t>Presentations next week!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defRPr/>
            </a:pPr>
            <a:endParaRPr lang="en-GB" altLang="en-US" sz="2000" dirty="0"/>
          </a:p>
          <a:p>
            <a:pPr marL="57148" indent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GB" altLang="en-US" sz="2000" b="1" dirty="0"/>
              <a:t>Goal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GB" altLang="en-US" sz="2000" dirty="0"/>
              <a:t>Be able to compare and discus different systems development processes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GB" altLang="en-US" sz="2000" dirty="0"/>
              <a:t>Be able to classify Scrum and XP</a:t>
            </a:r>
          </a:p>
          <a:p>
            <a:pPr>
              <a:lnSpc>
                <a:spcPct val="90000"/>
              </a:lnSpc>
              <a:defRPr/>
            </a:pPr>
            <a:endParaRPr lang="en-GB" altLang="en-US" sz="2000" dirty="0"/>
          </a:p>
          <a:p>
            <a:pPr lvl="1">
              <a:lnSpc>
                <a:spcPct val="90000"/>
              </a:lnSpc>
              <a:defRPr/>
            </a:pPr>
            <a:endParaRPr lang="en-GB" altLang="en-US" sz="2000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5004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1" y="274638"/>
            <a:ext cx="8686800" cy="1138138"/>
          </a:xfrm>
        </p:spPr>
        <p:txBody>
          <a:bodyPr/>
          <a:lstStyle/>
          <a:p>
            <a:r>
              <a:rPr lang="en-GB" altLang="en-US" b="1" dirty="0" smtClean="0"/>
              <a:t>Waterfall, predictive, plan driven</a:t>
            </a:r>
            <a:r>
              <a:rPr lang="en-GB" altLang="en-US" dirty="0" smtClean="0"/>
              <a:t/>
            </a:r>
            <a:br>
              <a:rPr lang="en-GB" altLang="en-US" dirty="0" smtClean="0"/>
            </a:br>
            <a:r>
              <a:rPr lang="en-GB" altLang="en-US" dirty="0" smtClean="0"/>
              <a:t>- “</a:t>
            </a:r>
            <a:r>
              <a:rPr lang="en-GB" altLang="en-US" sz="2400" dirty="0" smtClean="0"/>
              <a:t>The devil” is known by many names </a:t>
            </a:r>
            <a:r>
              <a:rPr lang="en-GB" altLang="en-US" sz="2400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Afrundet rektangel 3"/>
          <p:cNvSpPr/>
          <p:nvPr/>
        </p:nvSpPr>
        <p:spPr>
          <a:xfrm>
            <a:off x="395536" y="2276872"/>
            <a:ext cx="1872208" cy="787828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2060"/>
                </a:solidFill>
              </a:rPr>
              <a:t>Requirements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5" name="Afrundet rektangel 4"/>
          <p:cNvSpPr/>
          <p:nvPr/>
        </p:nvSpPr>
        <p:spPr>
          <a:xfrm>
            <a:off x="2051720" y="3217168"/>
            <a:ext cx="1872208" cy="64807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2060"/>
                </a:solidFill>
              </a:rPr>
              <a:t>Design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6" name="Afrundet rektangel 5"/>
          <p:cNvSpPr/>
          <p:nvPr/>
        </p:nvSpPr>
        <p:spPr>
          <a:xfrm>
            <a:off x="3635896" y="4089308"/>
            <a:ext cx="1944216" cy="648072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2060"/>
                </a:solidFill>
              </a:rPr>
              <a:t>Implementation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8" name="Afrundet rektangel 7"/>
          <p:cNvSpPr/>
          <p:nvPr/>
        </p:nvSpPr>
        <p:spPr>
          <a:xfrm>
            <a:off x="5220072" y="4833495"/>
            <a:ext cx="1872208" cy="648072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2060"/>
                </a:solidFill>
              </a:rPr>
              <a:t>Verification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9" name="Afrundet rektangel 8"/>
          <p:cNvSpPr/>
          <p:nvPr/>
        </p:nvSpPr>
        <p:spPr>
          <a:xfrm>
            <a:off x="6732240" y="5589240"/>
            <a:ext cx="1872208" cy="648072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2060"/>
                </a:solidFill>
              </a:rPr>
              <a:t>Deployment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4" name="Opadbøjet pil 13"/>
          <p:cNvSpPr/>
          <p:nvPr/>
        </p:nvSpPr>
        <p:spPr>
          <a:xfrm flipV="1">
            <a:off x="2267744" y="2708920"/>
            <a:ext cx="792088" cy="504056"/>
          </a:xfrm>
          <a:prstGeom prst="bentUpArrow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padbøjet pil 14"/>
          <p:cNvSpPr/>
          <p:nvPr/>
        </p:nvSpPr>
        <p:spPr>
          <a:xfrm flipV="1">
            <a:off x="3923928" y="3573016"/>
            <a:ext cx="792088" cy="504056"/>
          </a:xfrm>
          <a:prstGeom prst="bentUpArrow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Opadbøjet pil 15"/>
          <p:cNvSpPr/>
          <p:nvPr/>
        </p:nvSpPr>
        <p:spPr>
          <a:xfrm flipV="1">
            <a:off x="5580112" y="4293096"/>
            <a:ext cx="792088" cy="504056"/>
          </a:xfrm>
          <a:prstGeom prst="bentUpArrow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padbøjet pil 16"/>
          <p:cNvSpPr/>
          <p:nvPr/>
        </p:nvSpPr>
        <p:spPr>
          <a:xfrm flipV="1">
            <a:off x="7092280" y="5085184"/>
            <a:ext cx="792088" cy="504056"/>
          </a:xfrm>
          <a:prstGeom prst="bentUpArrow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207429" y="1623061"/>
            <a:ext cx="3511550" cy="1568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0850" indent="-450850">
              <a:buFont typeface="Arial" panose="020B0604020202020204" pitchFamily="34" charset="0"/>
              <a:buChar char="•"/>
              <a:defRPr/>
            </a:pPr>
            <a:r>
              <a:rPr lang="en-GB" altLang="en-US" sz="2400" dirty="0" smtClean="0">
                <a:latin typeface="+mj-lt"/>
              </a:rPr>
              <a:t>Known goals/tasks </a:t>
            </a:r>
          </a:p>
          <a:p>
            <a:pPr marL="450850" indent="-450850">
              <a:buFont typeface="Arial" panose="020B0604020202020204" pitchFamily="34" charset="0"/>
              <a:buChar char="•"/>
              <a:defRPr/>
            </a:pPr>
            <a:r>
              <a:rPr lang="en-GB" altLang="en-US" sz="2400" dirty="0" smtClean="0">
                <a:latin typeface="+mj-lt"/>
              </a:rPr>
              <a:t>Maintenance </a:t>
            </a:r>
          </a:p>
          <a:p>
            <a:pPr marL="450850" indent="-450850">
              <a:buFont typeface="Arial" panose="020B0604020202020204" pitchFamily="34" charset="0"/>
              <a:buChar char="•"/>
              <a:defRPr/>
            </a:pPr>
            <a:r>
              <a:rPr lang="en-GB" altLang="en-US" sz="2400" dirty="0" smtClean="0">
                <a:latin typeface="+mj-lt"/>
              </a:rPr>
              <a:t>Large systems </a:t>
            </a:r>
          </a:p>
          <a:p>
            <a:pPr marL="450850" indent="-450850">
              <a:buFont typeface="Arial" panose="020B0604020202020204" pitchFamily="34" charset="0"/>
              <a:buChar char="•"/>
              <a:defRPr/>
            </a:pPr>
            <a:r>
              <a:rPr lang="en-GB" altLang="en-US" sz="2400" dirty="0" smtClean="0">
                <a:latin typeface="+mj-lt"/>
              </a:rPr>
              <a:t>Division of work</a:t>
            </a:r>
          </a:p>
        </p:txBody>
      </p:sp>
    </p:spTree>
    <p:extLst>
      <p:ext uri="{BB962C8B-B14F-4D97-AF65-F5344CB8AC3E}">
        <p14:creationId xmlns:p14="http://schemas.microsoft.com/office/powerpoint/2010/main" val="2830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/>
              <a:t>Waterfall, predictive, plan driven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4"/>
            <a:ext cx="5789845" cy="45524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altLang="en-US" dirty="0">
                <a:latin typeface="Calibri" panose="020F0502020204030204" pitchFamily="34" charset="0"/>
              </a:rPr>
              <a:t>The process model presupposes </a:t>
            </a:r>
            <a:r>
              <a:rPr lang="en-GB" altLang="en-US" b="1" dirty="0">
                <a:latin typeface="Calibri" panose="020F0502020204030204" pitchFamily="34" charset="0"/>
              </a:rPr>
              <a:t>requirements</a:t>
            </a:r>
            <a:r>
              <a:rPr lang="en-GB" altLang="en-US" dirty="0">
                <a:latin typeface="Calibri" panose="020F0502020204030204" pitchFamily="34" charset="0"/>
              </a:rPr>
              <a:t> can be specified ”up front”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altLang="en-US" b="1" dirty="0">
                <a:latin typeface="Calibri" panose="020F0502020204030204" pitchFamily="34" charset="0"/>
              </a:rPr>
              <a:t>Cost</a:t>
            </a:r>
            <a:r>
              <a:rPr lang="en-GB" altLang="en-US" dirty="0">
                <a:latin typeface="Calibri" panose="020F0502020204030204" pitchFamily="34" charset="0"/>
              </a:rPr>
              <a:t> and </a:t>
            </a:r>
            <a:r>
              <a:rPr lang="en-GB" altLang="en-US" b="1" dirty="0">
                <a:latin typeface="Calibri" panose="020F0502020204030204" pitchFamily="34" charset="0"/>
              </a:rPr>
              <a:t>time</a:t>
            </a:r>
            <a:r>
              <a:rPr lang="en-GB" altLang="en-US" dirty="0">
                <a:latin typeface="Calibri" panose="020F0502020204030204" pitchFamily="34" charset="0"/>
              </a:rPr>
              <a:t> can thus be estimated based on the requirements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altLang="en-US" dirty="0">
                <a:latin typeface="Calibri" panose="020F0502020204030204" pitchFamily="34" charset="0"/>
              </a:rPr>
              <a:t>Fixed price contract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altLang="en-US" dirty="0">
                <a:latin typeface="Calibri" panose="020F0502020204030204" pitchFamily="34" charset="0"/>
              </a:rPr>
              <a:t>But what about </a:t>
            </a:r>
            <a:r>
              <a:rPr lang="en-GB" altLang="en-US" b="1" dirty="0">
                <a:latin typeface="Calibri" panose="020F0502020204030204" pitchFamily="34" charset="0"/>
              </a:rPr>
              <a:t>quality</a:t>
            </a:r>
            <a:r>
              <a:rPr lang="en-GB" altLang="en-US" dirty="0">
                <a:latin typeface="Calibri" panose="020F0502020204030204" pitchFamily="34" charset="0"/>
              </a:rPr>
              <a:t>?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GB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altLang="en-US" dirty="0">
                <a:latin typeface="Calibri" panose="020F0502020204030204" pitchFamily="34" charset="0"/>
              </a:rPr>
              <a:t>Better than ”code ‘n’ fix”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altLang="en-US" dirty="0">
                <a:latin typeface="Calibri" panose="020F0502020204030204" pitchFamily="34" charset="0"/>
              </a:rPr>
              <a:t>Immediately logical and predictable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altLang="en-US" dirty="0">
                <a:latin typeface="Calibri" panose="020F0502020204030204" pitchFamily="34" charset="0"/>
              </a:rPr>
              <a:t>Most software is developed like this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altLang="en-US" dirty="0">
                <a:latin typeface="Calibri" panose="020F0502020204030204" pitchFamily="34" charset="0"/>
              </a:rPr>
              <a:t>Fixed price contract is a must</a:t>
            </a:r>
          </a:p>
          <a:p>
            <a:endParaRPr lang="da-DK" dirty="0"/>
          </a:p>
        </p:txBody>
      </p:sp>
      <p:grpSp>
        <p:nvGrpSpPr>
          <p:cNvPr id="11" name="Gruppe 10"/>
          <p:cNvGrpSpPr/>
          <p:nvPr/>
        </p:nvGrpSpPr>
        <p:grpSpPr>
          <a:xfrm>
            <a:off x="5486840" y="2483604"/>
            <a:ext cx="3566474" cy="2745596"/>
            <a:chOff x="4092923" y="2852936"/>
            <a:chExt cx="3566474" cy="2745596"/>
          </a:xfrm>
        </p:grpSpPr>
        <p:sp>
          <p:nvSpPr>
            <p:cNvPr id="5" name="Ligebenet trekant 4"/>
            <p:cNvSpPr/>
            <p:nvPr/>
          </p:nvSpPr>
          <p:spPr>
            <a:xfrm>
              <a:off x="4355976" y="3212976"/>
              <a:ext cx="2952328" cy="1944216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accent1">
                      <a:lumMod val="50000"/>
                    </a:schemeClr>
                  </a:solidFill>
                </a:rPr>
                <a:t>Plan</a:t>
              </a:r>
            </a:p>
            <a:p>
              <a:pPr algn="ctr"/>
              <a:r>
                <a:rPr lang="en-GB" dirty="0" smtClean="0">
                  <a:solidFill>
                    <a:schemeClr val="accent1">
                      <a:lumMod val="50000"/>
                    </a:schemeClr>
                  </a:solidFill>
                </a:rPr>
                <a:t>Driven</a:t>
              </a:r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</p:txBody>
        </p:sp>
        <p:sp>
          <p:nvSpPr>
            <p:cNvPr id="8" name="Tekstboks 7"/>
            <p:cNvSpPr txBox="1"/>
            <p:nvPr/>
          </p:nvSpPr>
          <p:spPr>
            <a:xfrm>
              <a:off x="5095795" y="2852936"/>
              <a:ext cx="1496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Requirements</a:t>
              </a:r>
              <a:endParaRPr lang="en-GB" dirty="0"/>
            </a:p>
          </p:txBody>
        </p:sp>
        <p:sp>
          <p:nvSpPr>
            <p:cNvPr id="9" name="Tekstboks 8"/>
            <p:cNvSpPr txBox="1"/>
            <p:nvPr/>
          </p:nvSpPr>
          <p:spPr>
            <a:xfrm>
              <a:off x="4092923" y="5229200"/>
              <a:ext cx="594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Cost</a:t>
              </a:r>
              <a:endParaRPr lang="en-GB" dirty="0"/>
            </a:p>
          </p:txBody>
        </p:sp>
        <p:sp>
          <p:nvSpPr>
            <p:cNvPr id="10" name="Tekstboks 9"/>
            <p:cNvSpPr txBox="1"/>
            <p:nvPr/>
          </p:nvSpPr>
          <p:spPr>
            <a:xfrm>
              <a:off x="7009860" y="52292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Time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8010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000" dirty="0"/>
              <a:t>Problems with the waterfall model</a:t>
            </a:r>
            <a:endParaRPr lang="da-DK" sz="300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4"/>
            <a:ext cx="8086620" cy="4336461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31 % of projects were cancelled before completion</a:t>
            </a:r>
          </a:p>
          <a:p>
            <a:r>
              <a:rPr lang="en-GB" sz="2000" dirty="0">
                <a:latin typeface="Calibri" panose="020F0502020204030204" pitchFamily="34" charset="0"/>
              </a:rPr>
              <a:t>53 % of the projects will cost more than 189% of their estimates</a:t>
            </a:r>
          </a:p>
          <a:p>
            <a:r>
              <a:rPr lang="en-GB" sz="2000" dirty="0">
                <a:latin typeface="Calibri" panose="020F0502020204030204" pitchFamily="34" charset="0"/>
              </a:rPr>
              <a:t>Only 16 % of projects are completed on time and budget</a:t>
            </a:r>
          </a:p>
          <a:p>
            <a:r>
              <a:rPr lang="en-GB" sz="2000" dirty="0">
                <a:latin typeface="Calibri" panose="020F0502020204030204" pitchFamily="34" charset="0"/>
              </a:rPr>
              <a:t>Completed projects delivered only 42% of the original requirements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000" b="1" dirty="0">
                <a:latin typeface="Calibri" panose="020F0502020204030204" pitchFamily="34" charset="0"/>
              </a:rPr>
              <a:t>Ineffective treatment of requirements is the primary cause of cancelled projects: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</a:rPr>
              <a:t>13% of projects lack user input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</a:rPr>
              <a:t>12% of projects have incomplete requirement specifications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</a:rPr>
              <a:t>12% of projects have changing requirement specifications</a:t>
            </a:r>
          </a:p>
          <a:p>
            <a:pPr lvl="1"/>
            <a:endParaRPr lang="en-GB" sz="2000" dirty="0" smtClean="0"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sz="3000" dirty="0"/>
              <a:t>Iterative and incremental processes</a:t>
            </a:r>
            <a:endParaRPr lang="da-DK" sz="300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4"/>
            <a:ext cx="8086620" cy="462449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dirty="0"/>
              <a:t>Advanced development tools and technologies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Increased ‘time-to-market’ pressure</a:t>
            </a:r>
          </a:p>
          <a:p>
            <a:pPr>
              <a:buFont typeface="Symbol" charset="2"/>
              <a:buChar char="Þ"/>
            </a:pPr>
            <a:r>
              <a:rPr lang="en-GB" altLang="en-US" dirty="0">
                <a:latin typeface="Calibri" panose="020F0502020204030204" pitchFamily="34" charset="0"/>
              </a:rPr>
              <a:t> Need for new innovative exploration based methods</a:t>
            </a:r>
          </a:p>
          <a:p>
            <a:pPr marL="0" indent="0">
              <a:buNone/>
            </a:pPr>
            <a:endParaRPr lang="en-GB" alt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altLang="en-US" dirty="0">
                <a:latin typeface="Calibri" panose="020F0502020204030204" pitchFamily="34" charset="0"/>
              </a:rPr>
              <a:t>Generic model for iterative and incremental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altLang="en-US" dirty="0">
                <a:latin typeface="Calibri" panose="020F0502020204030204" pitchFamily="34" charset="0"/>
              </a:rPr>
              <a:t>Spiral model: Experimental exploration</a:t>
            </a:r>
          </a:p>
          <a:p>
            <a:pPr marL="0" indent="0">
              <a:buNone/>
            </a:pPr>
            <a:endParaRPr lang="en-GB" alt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altLang="en-US" b="1" dirty="0">
                <a:latin typeface="Calibri" panose="020F0502020204030204" pitchFamily="34" charset="0"/>
              </a:rPr>
              <a:t>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altLang="en-US" dirty="0">
                <a:latin typeface="Calibri" panose="020F0502020204030204" pitchFamily="34" charset="0"/>
              </a:rPr>
              <a:t>RAD (Rapid Application Development): Development of prototypes with advances tools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altLang="en-US" dirty="0">
                <a:latin typeface="Calibri" panose="020F0502020204030204" pitchFamily="34" charset="0"/>
              </a:rPr>
              <a:t>UP: Iterative and incremental development of big and complex systems</a:t>
            </a:r>
            <a:endParaRPr lang="en-GB" alt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905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4061" y="155728"/>
            <a:ext cx="8229600" cy="1143000"/>
          </a:xfrm>
        </p:spPr>
        <p:txBody>
          <a:bodyPr/>
          <a:lstStyle/>
          <a:p>
            <a:r>
              <a:rPr lang="en-GB" b="1" dirty="0">
                <a:ea typeface="+mn-ea"/>
              </a:rPr>
              <a:t>Spiral model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800" dirty="0" smtClean="0">
                <a:solidFill>
                  <a:schemeClr val="tx1"/>
                </a:solidFill>
              </a:rPr>
              <a:t>- iterative og incremental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76107"/>
            <a:ext cx="5570402" cy="5616249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724128" y="2492896"/>
            <a:ext cx="3533589" cy="3816424"/>
          </a:xfrm>
          <a:prstGeom prst="rect">
            <a:avLst/>
          </a:prstGeom>
        </p:spPr>
        <p:txBody>
          <a:bodyPr lIns="91437" tIns="45718" rIns="91437" bIns="45718"/>
          <a:lstStyle>
            <a:lvl1pPr marL="342888" indent="-342888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+mn-lt"/>
                <a:ea typeface="+mn-ea"/>
                <a:cs typeface="Verdana"/>
              </a:defRPr>
            </a:lvl1pPr>
            <a:lvl2pPr marL="742924" indent="-285740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+mn-lt"/>
                <a:ea typeface="+mn-ea"/>
                <a:cs typeface="Verdana"/>
              </a:defRPr>
            </a:lvl2pPr>
            <a:lvl3pPr marL="1142959" indent="-228591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+mn-lt"/>
                <a:ea typeface="+mn-ea"/>
                <a:cs typeface="Verdana"/>
              </a:defRPr>
            </a:lvl3pPr>
            <a:lvl4pPr marL="1600143" indent="-228591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+mn-lt"/>
                <a:ea typeface="+mn-ea"/>
                <a:cs typeface="Verdana"/>
              </a:defRPr>
            </a:lvl4pPr>
            <a:lvl5pPr marL="2057327" indent="-228591" algn="l" defTabSz="457184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+mn-lt"/>
                <a:ea typeface="+mn-ea"/>
                <a:cs typeface="Verdana"/>
              </a:defRPr>
            </a:lvl5pPr>
            <a:lvl6pPr marL="2514511" indent="-228591" algn="l" defTabSz="45718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5" indent="-228591" algn="l" defTabSz="45718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9" indent="-228591" algn="l" defTabSz="45718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3" indent="-228591" algn="l" defTabSz="45718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altLang="en-US" sz="2000" b="1" dirty="0" smtClean="0"/>
              <a:t>Boehm 1988</a:t>
            </a:r>
          </a:p>
          <a:p>
            <a:pPr>
              <a:lnSpc>
                <a:spcPct val="90000"/>
              </a:lnSpc>
            </a:pPr>
            <a:r>
              <a:rPr lang="en-GB" altLang="en-US" sz="2000" dirty="0" smtClean="0">
                <a:latin typeface="Calibri" panose="020F0502020204030204" pitchFamily="34" charset="0"/>
              </a:rPr>
              <a:t>The first published </a:t>
            </a:r>
          </a:p>
          <a:p>
            <a:pPr>
              <a:lnSpc>
                <a:spcPct val="90000"/>
              </a:lnSpc>
            </a:pPr>
            <a:r>
              <a:rPr lang="en-GB" altLang="en-US" sz="2000" dirty="0" smtClean="0">
                <a:latin typeface="Calibri" panose="020F0502020204030204" pitchFamily="34" charset="0"/>
              </a:rPr>
              <a:t>iterative og incremental method</a:t>
            </a:r>
          </a:p>
          <a:p>
            <a:pPr>
              <a:lnSpc>
                <a:spcPct val="90000"/>
              </a:lnSpc>
            </a:pPr>
            <a:endParaRPr lang="en-GB" altLang="en-US" sz="2000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altLang="en-US" sz="2000" dirty="0" smtClean="0">
                <a:latin typeface="Calibri" panose="020F0502020204030204" pitchFamily="34" charset="0"/>
              </a:rPr>
              <a:t>Accept of change of requirements</a:t>
            </a:r>
          </a:p>
          <a:p>
            <a:pPr>
              <a:lnSpc>
                <a:spcPct val="90000"/>
              </a:lnSpc>
            </a:pPr>
            <a:r>
              <a:rPr lang="en-GB" altLang="en-US" sz="2000" dirty="0" smtClean="0">
                <a:latin typeface="Calibri" panose="020F0502020204030204" pitchFamily="34" charset="0"/>
              </a:rPr>
              <a:t>Focus on continuous feedback</a:t>
            </a:r>
          </a:p>
          <a:p>
            <a:pPr>
              <a:lnSpc>
                <a:spcPct val="90000"/>
              </a:lnSpc>
            </a:pPr>
            <a:r>
              <a:rPr lang="en-GB" altLang="en-US" sz="2000" dirty="0" smtClean="0">
                <a:latin typeface="Calibri" panose="020F0502020204030204" pitchFamily="34" charset="0"/>
              </a:rPr>
              <a:t>Gradually expansion of the  system through prototypes</a:t>
            </a:r>
          </a:p>
          <a:p>
            <a:pPr>
              <a:buFont typeface="Symbol" charset="2"/>
              <a:buChar char="Þ"/>
            </a:pPr>
            <a:endParaRPr lang="en-GB" altLang="en-US" sz="20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Unified Process</a:t>
            </a:r>
            <a:endParaRPr lang="en-US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7632848" cy="5159381"/>
          </a:xfrm>
        </p:spPr>
      </p:pic>
    </p:spTree>
    <p:extLst>
      <p:ext uri="{BB962C8B-B14F-4D97-AF65-F5344CB8AC3E}">
        <p14:creationId xmlns:p14="http://schemas.microsoft.com/office/powerpoint/2010/main" val="2734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888" indent="-342888">
              <a:spcBef>
                <a:spcPct val="20000"/>
              </a:spcBef>
              <a:buClr>
                <a:srgbClr val="FBB040"/>
              </a:buClr>
            </a:pPr>
            <a:r>
              <a:rPr lang="en-GB" altLang="da-DK" b="1" dirty="0">
                <a:latin typeface="Verdana"/>
                <a:ea typeface="+mn-ea"/>
              </a:rPr>
              <a:t>Waterfall vs. Iterative Process </a:t>
            </a:r>
          </a:p>
        </p:txBody>
      </p:sp>
      <p:pic>
        <p:nvPicPr>
          <p:cNvPr id="23555" name="Pladsholder til indhol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96975"/>
            <a:ext cx="5219700" cy="3030538"/>
          </a:xfr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646488"/>
            <a:ext cx="51181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kstboks 10"/>
          <p:cNvSpPr txBox="1">
            <a:spLocks noChangeArrowheads="1"/>
          </p:cNvSpPr>
          <p:nvPr/>
        </p:nvSpPr>
        <p:spPr bwMode="auto">
          <a:xfrm>
            <a:off x="5292725" y="1341438"/>
            <a:ext cx="38512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da-DK" sz="1400" dirty="0" smtClean="0">
                <a:latin typeface="Arial" charset="0"/>
              </a:rPr>
              <a:t>There can be feedback loops between these steps, but the dominant practice is that a particular discipline is mostly completed before moving on to the next discipline.</a:t>
            </a:r>
            <a:endParaRPr lang="en-GB" altLang="da-DK" sz="1400" dirty="0">
              <a:latin typeface="Arial" charset="0"/>
            </a:endParaRPr>
          </a:p>
        </p:txBody>
      </p:sp>
      <p:sp>
        <p:nvSpPr>
          <p:cNvPr id="23560" name="Rektangel 11"/>
          <p:cNvSpPr>
            <a:spLocks noChangeArrowheads="1"/>
          </p:cNvSpPr>
          <p:nvPr/>
        </p:nvSpPr>
        <p:spPr bwMode="auto">
          <a:xfrm>
            <a:off x="5292725" y="2636838"/>
            <a:ext cx="37607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da-DK" sz="1400" dirty="0" smtClean="0">
                <a:latin typeface="Arial" charset="0"/>
              </a:rPr>
              <a:t>In an iterative process you accomplish a small amount of each of the disciplines (requirements, analysis, design, implementation, and testing) in every iteration</a:t>
            </a:r>
            <a:endParaRPr lang="en-GB" altLang="da-DK" sz="1400" dirty="0">
              <a:latin typeface="Arial" charset="0"/>
            </a:endParaRPr>
          </a:p>
        </p:txBody>
      </p:sp>
      <p:sp>
        <p:nvSpPr>
          <p:cNvPr id="23561" name="Tekstboks 12"/>
          <p:cNvSpPr txBox="1">
            <a:spLocks noChangeArrowheads="1"/>
          </p:cNvSpPr>
          <p:nvPr/>
        </p:nvSpPr>
        <p:spPr bwMode="auto">
          <a:xfrm>
            <a:off x="0" y="6525344"/>
            <a:ext cx="40316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da-DK" sz="1200" dirty="0" err="1" smtClean="0">
                <a:latin typeface="Arial" charset="0"/>
              </a:rPr>
              <a:t>Kilde</a:t>
            </a:r>
            <a:r>
              <a:rPr lang="en-GB" altLang="da-DK" sz="1200" dirty="0" smtClean="0">
                <a:latin typeface="Arial" charset="0"/>
              </a:rPr>
              <a:t>: </a:t>
            </a:r>
            <a:r>
              <a:rPr lang="en-GB" altLang="da-DK" sz="1200" dirty="0" smtClean="0">
                <a:latin typeface="Arial" charset="0"/>
                <a:hlinkClick r:id="rId5"/>
              </a:rPr>
              <a:t>http://www.ibm.com/developerworks</a:t>
            </a:r>
            <a:endParaRPr lang="en-GB" altLang="da-DK" sz="12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64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7" y="2205037"/>
            <a:ext cx="2600325" cy="2447925"/>
          </a:xfrm>
          <a:prstGeom prst="rect">
            <a:avLst/>
          </a:prstGeom>
        </p:spPr>
      </p:pic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en-US" b="1" dirty="0">
                <a:latin typeface="Verdana"/>
                <a:ea typeface="+mn-ea"/>
              </a:rPr>
              <a:t>Agile (adaptive) processes</a:t>
            </a:r>
          </a:p>
        </p:txBody>
      </p:sp>
      <p:pic>
        <p:nvPicPr>
          <p:cNvPr id="3" name="Pladsholder til indhold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8"/>
            <a:ext cx="2228850" cy="2057400"/>
          </a:xfrm>
        </p:spPr>
      </p:pic>
      <p:pic>
        <p:nvPicPr>
          <p:cNvPr id="4" name="Bille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57" y="1268760"/>
            <a:ext cx="2847975" cy="16002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581128"/>
            <a:ext cx="2683764" cy="1540764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23" y="3461454"/>
            <a:ext cx="2876550" cy="1590675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69" y="5052129"/>
            <a:ext cx="26955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en-US" dirty="0" smtClean="0"/>
              <a:t>XP - agile</a:t>
            </a:r>
            <a:endParaRPr lang="da-DK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16832"/>
            <a:ext cx="7322787" cy="35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en-US" dirty="0" err="1" smtClean="0"/>
              <a:t>Scrum</a:t>
            </a:r>
            <a:r>
              <a:rPr lang="da-DK" altLang="en-US" dirty="0" smtClean="0"/>
              <a:t> </a:t>
            </a:r>
            <a:r>
              <a:rPr lang="da-DK" altLang="en-US" sz="3600" dirty="0" smtClean="0"/>
              <a:t>- </a:t>
            </a:r>
            <a:r>
              <a:rPr lang="da-DK" altLang="en-US" sz="3600" dirty="0"/>
              <a:t>Agile</a:t>
            </a:r>
            <a:endParaRPr lang="da-DK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17778"/>
            <a:ext cx="5402907" cy="2701454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6796"/>
            <a:ext cx="6053904" cy="40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Verdana"/>
                <a:ea typeface="+mn-ea"/>
              </a:rPr>
              <a:t>Systems development</a:t>
            </a:r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4744"/>
            <a:ext cx="7106435" cy="5329826"/>
          </a:xfrm>
        </p:spPr>
      </p:pic>
    </p:spTree>
    <p:extLst>
      <p:ext uri="{BB962C8B-B14F-4D97-AF65-F5344CB8AC3E}">
        <p14:creationId xmlns:p14="http://schemas.microsoft.com/office/powerpoint/2010/main" val="204964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0"/>
            <a:ext cx="456383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6353582" y="42221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www.versionone.com/pdf/agile-leadership-guide.pdf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tekst 9"/>
          <p:cNvSpPr>
            <a:spLocks noGrp="1"/>
          </p:cNvSpPr>
          <p:nvPr>
            <p:ph type="body" sz="quarter" idx="10"/>
          </p:nvPr>
        </p:nvSpPr>
        <p:spPr>
          <a:xfrm>
            <a:off x="683568" y="744483"/>
            <a:ext cx="8208912" cy="2261181"/>
          </a:xfrm>
        </p:spPr>
        <p:txBody>
          <a:bodyPr/>
          <a:lstStyle/>
          <a:p>
            <a:r>
              <a:rPr lang="en-GB" altLang="en-US" sz="3200" dirty="0"/>
              <a:t>Value driven instead of plan driven </a:t>
            </a:r>
          </a:p>
          <a:p>
            <a:r>
              <a:rPr lang="en-GB" altLang="en-US" sz="2600" dirty="0"/>
              <a:t/>
            </a:r>
            <a:br>
              <a:rPr lang="en-GB" altLang="en-US" sz="2600" dirty="0"/>
            </a:br>
            <a:r>
              <a:rPr lang="en-GB" altLang="en-US" sz="2400" dirty="0" smtClean="0">
                <a:solidFill>
                  <a:schemeClr val="tx1"/>
                </a:solidFill>
              </a:rPr>
              <a:t>Goodbye </a:t>
            </a:r>
            <a:r>
              <a:rPr lang="en-GB" altLang="en-US" sz="2400" dirty="0">
                <a:solidFill>
                  <a:schemeClr val="tx1"/>
                </a:solidFill>
              </a:rPr>
              <a:t>to the iron triangle</a:t>
            </a:r>
            <a:endParaRPr lang="da-DK" sz="2400" dirty="0">
              <a:solidFill>
                <a:schemeClr val="tx1"/>
              </a:solidFill>
            </a:endParaRPr>
          </a:p>
        </p:txBody>
      </p:sp>
      <p:grpSp>
        <p:nvGrpSpPr>
          <p:cNvPr id="19" name="Gruppe 18"/>
          <p:cNvGrpSpPr/>
          <p:nvPr/>
        </p:nvGrpSpPr>
        <p:grpSpPr>
          <a:xfrm>
            <a:off x="827584" y="3005664"/>
            <a:ext cx="7738773" cy="3209002"/>
            <a:chOff x="467544" y="1876182"/>
            <a:chExt cx="7738773" cy="3209002"/>
          </a:xfrm>
        </p:grpSpPr>
        <p:sp>
          <p:nvSpPr>
            <p:cNvPr id="16" name="Tekstboks 15"/>
            <p:cNvSpPr txBox="1"/>
            <p:nvPr/>
          </p:nvSpPr>
          <p:spPr>
            <a:xfrm>
              <a:off x="3491880" y="2699628"/>
              <a:ext cx="13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Determined</a:t>
              </a:r>
              <a:endParaRPr lang="en-GB" dirty="0"/>
            </a:p>
          </p:txBody>
        </p:sp>
        <p:grpSp>
          <p:nvGrpSpPr>
            <p:cNvPr id="4" name="Gruppe 3"/>
            <p:cNvGrpSpPr/>
            <p:nvPr/>
          </p:nvGrpSpPr>
          <p:grpSpPr>
            <a:xfrm>
              <a:off x="467544" y="2339588"/>
              <a:ext cx="3566474" cy="2745596"/>
              <a:chOff x="4092923" y="2852936"/>
              <a:chExt cx="3566474" cy="2745596"/>
            </a:xfrm>
          </p:grpSpPr>
          <p:sp>
            <p:nvSpPr>
              <p:cNvPr id="5" name="Ligebenet trekant 4"/>
              <p:cNvSpPr/>
              <p:nvPr/>
            </p:nvSpPr>
            <p:spPr>
              <a:xfrm>
                <a:off x="4355976" y="3212976"/>
                <a:ext cx="2952328" cy="194421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Plan</a:t>
                </a:r>
              </a:p>
              <a:p>
                <a:pPr algn="ctr"/>
                <a:r>
                  <a:rPr lang="en-GB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Driven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</p:txBody>
          </p:sp>
          <p:sp>
            <p:nvSpPr>
              <p:cNvPr id="6" name="Tekstboks 5"/>
              <p:cNvSpPr txBox="1"/>
              <p:nvPr/>
            </p:nvSpPr>
            <p:spPr>
              <a:xfrm>
                <a:off x="5101035" y="2852936"/>
                <a:ext cx="1496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Requirements</a:t>
                </a:r>
                <a:endParaRPr lang="en-GB" dirty="0"/>
              </a:p>
            </p:txBody>
          </p:sp>
          <p:sp>
            <p:nvSpPr>
              <p:cNvPr id="7" name="Tekstboks 6"/>
              <p:cNvSpPr txBox="1"/>
              <p:nvPr/>
            </p:nvSpPr>
            <p:spPr>
              <a:xfrm>
                <a:off x="4092923" y="5229200"/>
                <a:ext cx="594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Cost</a:t>
                </a:r>
                <a:endParaRPr lang="en-GB" dirty="0"/>
              </a:p>
            </p:txBody>
          </p:sp>
          <p:sp>
            <p:nvSpPr>
              <p:cNvPr id="8" name="Tekstboks 7"/>
              <p:cNvSpPr txBox="1"/>
              <p:nvPr/>
            </p:nvSpPr>
            <p:spPr>
              <a:xfrm>
                <a:off x="7009860" y="5229200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Time</a:t>
                </a:r>
                <a:endParaRPr lang="en-GB" dirty="0"/>
              </a:p>
            </p:txBody>
          </p:sp>
        </p:grpSp>
        <p:grpSp>
          <p:nvGrpSpPr>
            <p:cNvPr id="9" name="Gruppe 8"/>
            <p:cNvGrpSpPr/>
            <p:nvPr/>
          </p:nvGrpSpPr>
          <p:grpSpPr>
            <a:xfrm>
              <a:off x="4639842" y="2339588"/>
              <a:ext cx="3566475" cy="2745596"/>
              <a:chOff x="4092922" y="2857790"/>
              <a:chExt cx="3566475" cy="2745596"/>
            </a:xfrm>
          </p:grpSpPr>
          <p:sp>
            <p:nvSpPr>
              <p:cNvPr id="11" name="Tekstboks 10"/>
              <p:cNvSpPr txBox="1"/>
              <p:nvPr/>
            </p:nvSpPr>
            <p:spPr>
              <a:xfrm>
                <a:off x="7009860" y="2857790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Time</a:t>
                </a:r>
                <a:endParaRPr lang="en-GB" dirty="0"/>
              </a:p>
            </p:txBody>
          </p:sp>
          <p:sp>
            <p:nvSpPr>
              <p:cNvPr id="12" name="Tekstboks 11"/>
              <p:cNvSpPr txBox="1"/>
              <p:nvPr/>
            </p:nvSpPr>
            <p:spPr>
              <a:xfrm>
                <a:off x="4092922" y="2857790"/>
                <a:ext cx="1134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Resources</a:t>
                </a:r>
                <a:endParaRPr lang="en-GB" dirty="0"/>
              </a:p>
            </p:txBody>
          </p:sp>
          <p:sp>
            <p:nvSpPr>
              <p:cNvPr id="13" name="Tekstboks 12"/>
              <p:cNvSpPr txBox="1"/>
              <p:nvPr/>
            </p:nvSpPr>
            <p:spPr>
              <a:xfrm>
                <a:off x="5814442" y="5234054"/>
                <a:ext cx="1496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Requirements</a:t>
                </a:r>
                <a:endParaRPr lang="en-GB" dirty="0"/>
              </a:p>
            </p:txBody>
          </p:sp>
        </p:grpSp>
        <p:sp>
          <p:nvSpPr>
            <p:cNvPr id="2" name="Ligebenet trekant 1"/>
            <p:cNvSpPr/>
            <p:nvPr/>
          </p:nvSpPr>
          <p:spPr>
            <a:xfrm rot="10800000">
              <a:off x="5165949" y="2708920"/>
              <a:ext cx="2862435" cy="1831558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Tekstboks 2"/>
            <p:cNvSpPr txBox="1"/>
            <p:nvPr/>
          </p:nvSpPr>
          <p:spPr>
            <a:xfrm>
              <a:off x="6191252" y="3002660"/>
              <a:ext cx="799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1">
                      <a:lumMod val="50000"/>
                    </a:schemeClr>
                  </a:solidFill>
                </a:rPr>
                <a:t>Value</a:t>
              </a:r>
            </a:p>
            <a:p>
              <a:r>
                <a:rPr lang="en-GB" dirty="0" smtClean="0">
                  <a:solidFill>
                    <a:schemeClr val="accent1">
                      <a:lumMod val="50000"/>
                    </a:schemeClr>
                  </a:solidFill>
                </a:rPr>
                <a:t>Driven</a:t>
              </a:r>
              <a:endParaRPr lang="en-GB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5" name="Lige pilforbindelse 14"/>
            <p:cNvCxnSpPr/>
            <p:nvPr/>
          </p:nvCxnSpPr>
          <p:spPr>
            <a:xfrm>
              <a:off x="2313248" y="2708920"/>
              <a:ext cx="28261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ge pilforbindelse 17"/>
            <p:cNvCxnSpPr/>
            <p:nvPr/>
          </p:nvCxnSpPr>
          <p:spPr>
            <a:xfrm>
              <a:off x="3707904" y="4612486"/>
              <a:ext cx="28261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kstboks 19"/>
            <p:cNvSpPr txBox="1"/>
            <p:nvPr/>
          </p:nvSpPr>
          <p:spPr>
            <a:xfrm>
              <a:off x="4531105" y="4221088"/>
              <a:ext cx="11184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Estimated</a:t>
              </a:r>
              <a:endParaRPr lang="en-GB" dirty="0"/>
            </a:p>
          </p:txBody>
        </p:sp>
        <p:sp>
          <p:nvSpPr>
            <p:cNvPr id="17" name="Tekstboks 16"/>
            <p:cNvSpPr txBox="1"/>
            <p:nvPr/>
          </p:nvSpPr>
          <p:spPr>
            <a:xfrm>
              <a:off x="1763688" y="1876182"/>
              <a:ext cx="11418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Waterfall</a:t>
              </a:r>
              <a:endParaRPr lang="en-GB" sz="2000" dirty="0"/>
            </a:p>
          </p:txBody>
        </p:sp>
        <p:sp>
          <p:nvSpPr>
            <p:cNvPr id="22" name="Tekstboks 21"/>
            <p:cNvSpPr txBox="1"/>
            <p:nvPr/>
          </p:nvSpPr>
          <p:spPr>
            <a:xfrm>
              <a:off x="5992364" y="1876182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Agile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018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Exercise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dirty="0" smtClean="0"/>
              <a:t>To which process model does:</a:t>
            </a:r>
          </a:p>
          <a:p>
            <a:pPr marL="987425" lvl="1" indent="-530225"/>
            <a:r>
              <a:rPr lang="en-GB" sz="3600" dirty="0" smtClean="0"/>
              <a:t>XP</a:t>
            </a:r>
          </a:p>
          <a:p>
            <a:pPr marL="987425" lvl="1" indent="-530225"/>
            <a:r>
              <a:rPr lang="en-GB" sz="3600" dirty="0" smtClean="0"/>
              <a:t>Scrum</a:t>
            </a:r>
          </a:p>
          <a:p>
            <a:pPr marL="987425" lvl="1" indent="-530225"/>
            <a:r>
              <a:rPr lang="en-GB" sz="3600" dirty="0" smtClean="0"/>
              <a:t>UP </a:t>
            </a:r>
          </a:p>
          <a:p>
            <a:pPr marL="0" indent="0">
              <a:buNone/>
            </a:pPr>
            <a:r>
              <a:rPr lang="en-GB" sz="3600" dirty="0" smtClean="0"/>
              <a:t>belong – and why?</a:t>
            </a:r>
          </a:p>
        </p:txBody>
      </p:sp>
    </p:spTree>
    <p:extLst>
      <p:ext uri="{BB962C8B-B14F-4D97-AF65-F5344CB8AC3E}">
        <p14:creationId xmlns:p14="http://schemas.microsoft.com/office/powerpoint/2010/main" val="14309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800" b="1" dirty="0">
                <a:ea typeface="+mn-ea"/>
              </a:rPr>
              <a:t>Sub functions of systems development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1503363" y="2555875"/>
            <a:ext cx="2611437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GB" altLang="en-US" sz="2000" dirty="0" smtClean="0"/>
              <a:t>Analysis</a:t>
            </a:r>
          </a:p>
          <a:p>
            <a:pPr algn="ctr" eaLnBrk="0" hangingPunct="0"/>
            <a:r>
              <a:rPr lang="en-GB" altLang="en-US" sz="2000" dirty="0" smtClean="0"/>
              <a:t>Design</a:t>
            </a:r>
          </a:p>
          <a:p>
            <a:pPr algn="ctr" eaLnBrk="0" hangingPunct="0"/>
            <a:r>
              <a:rPr lang="en-GB" altLang="en-US" sz="2000" dirty="0" smtClean="0"/>
              <a:t>Realisation</a:t>
            </a:r>
            <a:endParaRPr lang="en-GB" altLang="en-US" sz="2000" dirty="0"/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4932363" y="2590800"/>
            <a:ext cx="2611437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GB" altLang="en-US" sz="2000" dirty="0" smtClean="0"/>
              <a:t>Evaluation</a:t>
            </a:r>
          </a:p>
          <a:p>
            <a:pPr algn="ctr" eaLnBrk="0" hangingPunct="0"/>
            <a:r>
              <a:rPr lang="en-GB" altLang="en-US" sz="2000" dirty="0" smtClean="0"/>
              <a:t>Planning</a:t>
            </a:r>
          </a:p>
          <a:p>
            <a:pPr algn="ctr" eaLnBrk="0" hangingPunct="0"/>
            <a:r>
              <a:rPr lang="en-GB" altLang="en-US" sz="2000" dirty="0" smtClean="0"/>
              <a:t>Regulation</a:t>
            </a:r>
            <a:endParaRPr lang="en-GB" altLang="en-US" sz="2000" dirty="0"/>
          </a:p>
        </p:txBody>
      </p:sp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1524000" y="4441825"/>
            <a:ext cx="6019800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GB" altLang="en-US" sz="2000" dirty="0" smtClean="0"/>
              <a:t>Decision-making</a:t>
            </a:r>
            <a:endParaRPr lang="en-GB" altLang="en-US" sz="2000" b="1" dirty="0" smtClean="0"/>
          </a:p>
          <a:p>
            <a:pPr algn="ctr" eaLnBrk="0" hangingPunct="0"/>
            <a:r>
              <a:rPr lang="en-GB" altLang="en-US" sz="2000" dirty="0" smtClean="0"/>
              <a:t>Communication</a:t>
            </a:r>
          </a:p>
          <a:p>
            <a:pPr algn="ctr" eaLnBrk="0" hangingPunct="0"/>
            <a:r>
              <a:rPr lang="en-GB" altLang="en-US" sz="2000" dirty="0" smtClean="0"/>
              <a:t>Socialisation</a:t>
            </a:r>
            <a:endParaRPr lang="en-GB" altLang="en-US" sz="2000" dirty="0"/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1447800" y="2098675"/>
            <a:ext cx="15552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000" b="1" dirty="0" smtClean="0"/>
              <a:t>Performance</a:t>
            </a:r>
            <a:endParaRPr lang="en-GB" altLang="en-US" sz="2000" dirty="0"/>
          </a:p>
        </p:txBody>
      </p:sp>
      <p:sp>
        <p:nvSpPr>
          <p:cNvPr id="110600" name="Text Box 8"/>
          <p:cNvSpPr txBox="1">
            <a:spLocks noChangeArrowheads="1"/>
          </p:cNvSpPr>
          <p:nvPr/>
        </p:nvSpPr>
        <p:spPr bwMode="auto">
          <a:xfrm>
            <a:off x="4887913" y="2133600"/>
            <a:ext cx="16110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000" b="1" dirty="0" smtClean="0"/>
              <a:t>Management</a:t>
            </a:r>
            <a:endParaRPr lang="en-GB" altLang="en-US" sz="2000" dirty="0"/>
          </a:p>
        </p:txBody>
      </p:sp>
      <p:sp>
        <p:nvSpPr>
          <p:cNvPr id="110601" name="Text Box 9"/>
          <p:cNvSpPr txBox="1">
            <a:spLocks noChangeArrowheads="1"/>
          </p:cNvSpPr>
          <p:nvPr/>
        </p:nvSpPr>
        <p:spPr bwMode="auto">
          <a:xfrm>
            <a:off x="1447800" y="3962400"/>
            <a:ext cx="1020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000" b="1" dirty="0" smtClean="0"/>
              <a:t>General</a:t>
            </a:r>
            <a:endParaRPr lang="en-GB" altLang="en-US" sz="2000" dirty="0"/>
          </a:p>
        </p:txBody>
      </p:sp>
      <p:sp>
        <p:nvSpPr>
          <p:cNvPr id="110602" name="Rectangle 10"/>
          <p:cNvSpPr>
            <a:spLocks noChangeArrowheads="1"/>
          </p:cNvSpPr>
          <p:nvPr/>
        </p:nvSpPr>
        <p:spPr bwMode="auto">
          <a:xfrm>
            <a:off x="1143000" y="2133600"/>
            <a:ext cx="6781800" cy="388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327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08856"/>
            <a:ext cx="8686800" cy="994122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GB" altLang="en-US" sz="2600" b="1" dirty="0">
                <a:latin typeface="Verdana"/>
                <a:ea typeface="+mn-ea"/>
              </a:rPr>
              <a:t>Main components of systems development</a:t>
            </a:r>
            <a:r>
              <a:rPr lang="en-GB" altLang="en-US" dirty="0" smtClean="0"/>
              <a:t/>
            </a:r>
            <a:br>
              <a:rPr lang="en-GB" altLang="en-US" dirty="0" smtClean="0"/>
            </a:br>
            <a:r>
              <a:rPr lang="en-GB" altLang="en-US" sz="2400" dirty="0" smtClean="0">
                <a:solidFill>
                  <a:schemeClr val="tx1"/>
                </a:solidFill>
              </a:rPr>
              <a:t>-A methodology independent description</a:t>
            </a:r>
          </a:p>
        </p:txBody>
      </p:sp>
      <p:sp>
        <p:nvSpPr>
          <p:cNvPr id="20484" name="Rectangle 28"/>
          <p:cNvSpPr>
            <a:spLocks noChangeArrowheads="1"/>
          </p:cNvSpPr>
          <p:nvPr/>
        </p:nvSpPr>
        <p:spPr bwMode="auto">
          <a:xfrm>
            <a:off x="914400" y="2895600"/>
            <a:ext cx="8229600" cy="28956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>
              <a:latin typeface="+mn-lt"/>
            </a:endParaRPr>
          </a:p>
        </p:txBody>
      </p:sp>
      <p:sp>
        <p:nvSpPr>
          <p:cNvPr id="20485" name="Rectangle 29"/>
          <p:cNvSpPr>
            <a:spLocks noChangeArrowheads="1"/>
          </p:cNvSpPr>
          <p:nvPr/>
        </p:nvSpPr>
        <p:spPr bwMode="auto">
          <a:xfrm>
            <a:off x="1066800" y="3009900"/>
            <a:ext cx="3733800" cy="25908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>
              <a:latin typeface="+mn-lt"/>
            </a:endParaRPr>
          </a:p>
        </p:txBody>
      </p:sp>
      <p:sp>
        <p:nvSpPr>
          <p:cNvPr id="20489" name="Rectangle 37"/>
          <p:cNvSpPr>
            <a:spLocks noChangeArrowheads="1"/>
          </p:cNvSpPr>
          <p:nvPr/>
        </p:nvSpPr>
        <p:spPr bwMode="auto">
          <a:xfrm>
            <a:off x="1219200" y="3162300"/>
            <a:ext cx="3429000" cy="1066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grpSp>
        <p:nvGrpSpPr>
          <p:cNvPr id="20486" name="Group 30"/>
          <p:cNvGrpSpPr>
            <a:grpSpLocks/>
          </p:cNvGrpSpPr>
          <p:nvPr/>
        </p:nvGrpSpPr>
        <p:grpSpPr bwMode="auto">
          <a:xfrm>
            <a:off x="1371600" y="3314700"/>
            <a:ext cx="1295400" cy="762000"/>
            <a:chOff x="672" y="2304"/>
            <a:chExt cx="816" cy="480"/>
          </a:xfrm>
          <a:solidFill>
            <a:schemeClr val="bg2">
              <a:lumMod val="25000"/>
            </a:schemeClr>
          </a:solidFill>
        </p:grpSpPr>
        <p:sp>
          <p:nvSpPr>
            <p:cNvPr id="20525" name="Rectangle 31"/>
            <p:cNvSpPr>
              <a:spLocks noChangeArrowheads="1"/>
            </p:cNvSpPr>
            <p:nvPr/>
          </p:nvSpPr>
          <p:spPr bwMode="auto">
            <a:xfrm>
              <a:off x="672" y="2304"/>
              <a:ext cx="81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sz="2000" dirty="0">
                <a:latin typeface="+mn-lt"/>
              </a:endParaRPr>
            </a:p>
          </p:txBody>
        </p:sp>
        <p:sp>
          <p:nvSpPr>
            <p:cNvPr id="20526" name="Text Box 32"/>
            <p:cNvSpPr txBox="1">
              <a:spLocks noChangeArrowheads="1"/>
            </p:cNvSpPr>
            <p:nvPr/>
          </p:nvSpPr>
          <p:spPr bwMode="auto">
            <a:xfrm>
              <a:off x="785" y="2417"/>
              <a:ext cx="556" cy="2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en-GB" altLang="en-US" sz="2000" dirty="0">
                  <a:solidFill>
                    <a:schemeClr val="bg1"/>
                  </a:solidFill>
                  <a:latin typeface="+mn-lt"/>
                </a:rPr>
                <a:t>D</a:t>
              </a:r>
              <a:r>
                <a:rPr lang="en-GB" altLang="en-US" sz="2000" dirty="0" smtClean="0">
                  <a:solidFill>
                    <a:schemeClr val="bg1"/>
                  </a:solidFill>
                  <a:latin typeface="+mn-lt"/>
                </a:rPr>
                <a:t>esign</a:t>
              </a:r>
              <a:endParaRPr lang="en-GB" altLang="en-US" sz="20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20487" name="Group 33"/>
          <p:cNvGrpSpPr>
            <a:grpSpLocks/>
          </p:cNvGrpSpPr>
          <p:nvPr/>
        </p:nvGrpSpPr>
        <p:grpSpPr bwMode="auto">
          <a:xfrm>
            <a:off x="3200400" y="3314700"/>
            <a:ext cx="1295400" cy="762000"/>
            <a:chOff x="672" y="2304"/>
            <a:chExt cx="816" cy="480"/>
          </a:xfrm>
          <a:solidFill>
            <a:schemeClr val="bg2">
              <a:lumMod val="25000"/>
            </a:schemeClr>
          </a:solidFill>
        </p:grpSpPr>
        <p:sp>
          <p:nvSpPr>
            <p:cNvPr id="20523" name="Rectangle 34"/>
            <p:cNvSpPr>
              <a:spLocks noChangeArrowheads="1"/>
            </p:cNvSpPr>
            <p:nvPr/>
          </p:nvSpPr>
          <p:spPr bwMode="auto">
            <a:xfrm>
              <a:off x="672" y="2304"/>
              <a:ext cx="81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sz="2000" dirty="0">
                <a:latin typeface="+mn-lt"/>
              </a:endParaRPr>
            </a:p>
          </p:txBody>
        </p:sp>
        <p:sp>
          <p:nvSpPr>
            <p:cNvPr id="20524" name="Text Box 35"/>
            <p:cNvSpPr txBox="1">
              <a:spLocks noChangeArrowheads="1"/>
            </p:cNvSpPr>
            <p:nvPr/>
          </p:nvSpPr>
          <p:spPr bwMode="auto">
            <a:xfrm>
              <a:off x="742" y="2417"/>
              <a:ext cx="644" cy="2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en-GB" altLang="en-US" sz="2000" dirty="0">
                  <a:solidFill>
                    <a:schemeClr val="bg1"/>
                  </a:solidFill>
                  <a:latin typeface="+mn-lt"/>
                </a:rPr>
                <a:t>A</a:t>
              </a:r>
              <a:r>
                <a:rPr lang="en-GB" altLang="en-US" sz="2000" dirty="0" smtClean="0">
                  <a:solidFill>
                    <a:schemeClr val="bg1"/>
                  </a:solidFill>
                  <a:latin typeface="+mn-lt"/>
                </a:rPr>
                <a:t>nalysis</a:t>
              </a:r>
              <a:endParaRPr lang="en-GB" altLang="en-US" sz="20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20488" name="AutoShape 36"/>
          <p:cNvSpPr>
            <a:spLocks noChangeArrowheads="1"/>
          </p:cNvSpPr>
          <p:nvPr/>
        </p:nvSpPr>
        <p:spPr bwMode="auto">
          <a:xfrm>
            <a:off x="2667000" y="3619500"/>
            <a:ext cx="533400" cy="228600"/>
          </a:xfrm>
          <a:prstGeom prst="leftRightArrow">
            <a:avLst>
              <a:gd name="adj1" fmla="val 50000"/>
              <a:gd name="adj2" fmla="val 4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490" name="Rectangle 38"/>
          <p:cNvSpPr>
            <a:spLocks noChangeArrowheads="1"/>
          </p:cNvSpPr>
          <p:nvPr/>
        </p:nvSpPr>
        <p:spPr bwMode="auto">
          <a:xfrm>
            <a:off x="1219200" y="4686300"/>
            <a:ext cx="3429000" cy="685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491" name="AutoShape 39"/>
          <p:cNvSpPr>
            <a:spLocks noChangeArrowheads="1"/>
          </p:cNvSpPr>
          <p:nvPr/>
        </p:nvSpPr>
        <p:spPr bwMode="auto">
          <a:xfrm>
            <a:off x="2819400" y="4229100"/>
            <a:ext cx="228600" cy="457200"/>
          </a:xfrm>
          <a:prstGeom prst="upDownArrow">
            <a:avLst>
              <a:gd name="adj1" fmla="val 50000"/>
              <a:gd name="adj2" fmla="val 4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492" name="Text Box 40"/>
          <p:cNvSpPr txBox="1">
            <a:spLocks noChangeArrowheads="1"/>
          </p:cNvSpPr>
          <p:nvPr/>
        </p:nvSpPr>
        <p:spPr bwMode="auto">
          <a:xfrm>
            <a:off x="1219200" y="4762500"/>
            <a:ext cx="3429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altLang="en-US" sz="200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GB" altLang="en-US" sz="2000" dirty="0" smtClean="0">
                <a:solidFill>
                  <a:schemeClr val="bg1"/>
                </a:solidFill>
                <a:latin typeface="+mn-lt"/>
              </a:rPr>
              <a:t>ealisation</a:t>
            </a:r>
            <a:endParaRPr lang="en-GB" alt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493" name="AutoShape 41"/>
          <p:cNvSpPr>
            <a:spLocks noChangeArrowheads="1"/>
          </p:cNvSpPr>
          <p:nvPr/>
        </p:nvSpPr>
        <p:spPr bwMode="auto">
          <a:xfrm>
            <a:off x="4800600" y="4000500"/>
            <a:ext cx="457200" cy="266700"/>
          </a:xfrm>
          <a:prstGeom prst="leftRightArrow">
            <a:avLst>
              <a:gd name="adj1" fmla="val 50000"/>
              <a:gd name="adj2" fmla="val 3428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494" name="AutoShape 42"/>
          <p:cNvSpPr>
            <a:spLocks noChangeArrowheads="1"/>
          </p:cNvSpPr>
          <p:nvPr/>
        </p:nvSpPr>
        <p:spPr bwMode="auto">
          <a:xfrm>
            <a:off x="0" y="3314700"/>
            <a:ext cx="914400" cy="762000"/>
          </a:xfrm>
          <a:prstGeom prst="homePlate">
            <a:avLst>
              <a:gd name="adj" fmla="val 30000"/>
            </a:avLst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495" name="Text Box 43"/>
          <p:cNvSpPr txBox="1">
            <a:spLocks noChangeArrowheads="1"/>
          </p:cNvSpPr>
          <p:nvPr/>
        </p:nvSpPr>
        <p:spPr bwMode="auto">
          <a:xfrm>
            <a:off x="-36512" y="3392972"/>
            <a:ext cx="8992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a-DK" altLang="en-US" sz="2000" dirty="0" err="1" smtClean="0">
                <a:latin typeface="+mn-lt"/>
              </a:rPr>
              <a:t>Reflec</a:t>
            </a:r>
            <a:r>
              <a:rPr lang="da-DK" altLang="en-US" sz="2000" dirty="0" smtClean="0">
                <a:latin typeface="+mn-lt"/>
              </a:rPr>
              <a:t>-</a:t>
            </a:r>
          </a:p>
          <a:p>
            <a:r>
              <a:rPr lang="da-DK" altLang="en-US" sz="2000" dirty="0" err="1" smtClean="0">
                <a:latin typeface="+mn-lt"/>
              </a:rPr>
              <a:t>tion</a:t>
            </a:r>
            <a:endParaRPr lang="da-DK" altLang="en-US" sz="2000" dirty="0">
              <a:latin typeface="+mn-lt"/>
            </a:endParaRPr>
          </a:p>
        </p:txBody>
      </p:sp>
      <p:sp>
        <p:nvSpPr>
          <p:cNvPr id="20496" name="AutoShape 44"/>
          <p:cNvSpPr>
            <a:spLocks noChangeArrowheads="1"/>
          </p:cNvSpPr>
          <p:nvPr/>
        </p:nvSpPr>
        <p:spPr bwMode="auto">
          <a:xfrm>
            <a:off x="0" y="4686300"/>
            <a:ext cx="914400" cy="762000"/>
          </a:xfrm>
          <a:prstGeom prst="homePlate">
            <a:avLst>
              <a:gd name="adj" fmla="val 30000"/>
            </a:avLst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497" name="Text Box 45"/>
          <p:cNvSpPr txBox="1">
            <a:spLocks noChangeArrowheads="1"/>
          </p:cNvSpPr>
          <p:nvPr/>
        </p:nvSpPr>
        <p:spPr bwMode="auto">
          <a:xfrm>
            <a:off x="-30343" y="4829090"/>
            <a:ext cx="8579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altLang="en-US" sz="2000" dirty="0" smtClean="0">
                <a:latin typeface="+mn-lt"/>
              </a:rPr>
              <a:t>Action</a:t>
            </a:r>
            <a:endParaRPr lang="en-GB" altLang="en-US" sz="2000" dirty="0">
              <a:latin typeface="+mn-lt"/>
            </a:endParaRPr>
          </a:p>
        </p:txBody>
      </p:sp>
      <p:sp>
        <p:nvSpPr>
          <p:cNvPr id="20498" name="AutoShape 46"/>
          <p:cNvSpPr>
            <a:spLocks noChangeArrowheads="1"/>
          </p:cNvSpPr>
          <p:nvPr/>
        </p:nvSpPr>
        <p:spPr bwMode="auto">
          <a:xfrm rot="-5400000">
            <a:off x="2381250" y="4514850"/>
            <a:ext cx="800100" cy="3429000"/>
          </a:xfrm>
          <a:prstGeom prst="homePlate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499" name="Rectangle 47"/>
          <p:cNvSpPr>
            <a:spLocks noChangeArrowheads="1"/>
          </p:cNvSpPr>
          <p:nvPr/>
        </p:nvSpPr>
        <p:spPr bwMode="auto">
          <a:xfrm>
            <a:off x="1066800" y="6134100"/>
            <a:ext cx="3429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altLang="en-US" sz="2000" b="1" dirty="0" smtClean="0">
                <a:latin typeface="+mn-lt"/>
              </a:rPr>
              <a:t>Product</a:t>
            </a:r>
            <a:r>
              <a:rPr lang="en-GB" altLang="en-US" sz="2000" dirty="0" smtClean="0">
                <a:latin typeface="+mn-lt"/>
              </a:rPr>
              <a:t>-oriented</a:t>
            </a:r>
            <a:endParaRPr lang="en-GB" altLang="en-US" sz="2000" dirty="0">
              <a:latin typeface="+mn-lt"/>
            </a:endParaRPr>
          </a:p>
        </p:txBody>
      </p:sp>
      <p:sp>
        <p:nvSpPr>
          <p:cNvPr id="20500" name="AutoShape 48"/>
          <p:cNvSpPr>
            <a:spLocks noChangeArrowheads="1"/>
          </p:cNvSpPr>
          <p:nvPr/>
        </p:nvSpPr>
        <p:spPr bwMode="auto">
          <a:xfrm rot="-5400000">
            <a:off x="6648450" y="4514850"/>
            <a:ext cx="800100" cy="3429000"/>
          </a:xfrm>
          <a:prstGeom prst="homePlate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501" name="Rectangle 49"/>
          <p:cNvSpPr>
            <a:spLocks noChangeArrowheads="1"/>
          </p:cNvSpPr>
          <p:nvPr/>
        </p:nvSpPr>
        <p:spPr bwMode="auto">
          <a:xfrm>
            <a:off x="5334000" y="6172200"/>
            <a:ext cx="3429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altLang="en-US" sz="2000" b="1" dirty="0" smtClean="0">
                <a:latin typeface="+mn-lt"/>
              </a:rPr>
              <a:t>Process</a:t>
            </a:r>
            <a:r>
              <a:rPr lang="en-GB" altLang="en-US" sz="2000" dirty="0" smtClean="0">
                <a:latin typeface="+mn-lt"/>
              </a:rPr>
              <a:t>-oriented</a:t>
            </a:r>
            <a:endParaRPr lang="en-GB" altLang="en-US" sz="2000" dirty="0">
              <a:latin typeface="+mn-lt"/>
            </a:endParaRPr>
          </a:p>
        </p:txBody>
      </p:sp>
      <p:sp>
        <p:nvSpPr>
          <p:cNvPr id="20502" name="AutoShape 50"/>
          <p:cNvSpPr>
            <a:spLocks noChangeArrowheads="1"/>
          </p:cNvSpPr>
          <p:nvPr/>
        </p:nvSpPr>
        <p:spPr bwMode="auto">
          <a:xfrm rot="5400000" flipV="1">
            <a:off x="1447800" y="1828800"/>
            <a:ext cx="838200" cy="129540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503" name="Text Box 51"/>
          <p:cNvSpPr txBox="1">
            <a:spLocks noChangeArrowheads="1"/>
          </p:cNvSpPr>
          <p:nvPr/>
        </p:nvSpPr>
        <p:spPr bwMode="auto">
          <a:xfrm>
            <a:off x="1295400" y="2209800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altLang="en-US" sz="2000" dirty="0" smtClean="0">
                <a:latin typeface="+mn-lt"/>
              </a:rPr>
              <a:t>Visions</a:t>
            </a:r>
            <a:endParaRPr lang="en-GB" altLang="en-US" sz="2000" dirty="0">
              <a:latin typeface="+mn-lt"/>
            </a:endParaRPr>
          </a:p>
        </p:txBody>
      </p:sp>
      <p:sp>
        <p:nvSpPr>
          <p:cNvPr id="20504" name="AutoShape 52"/>
          <p:cNvSpPr>
            <a:spLocks noChangeArrowheads="1"/>
          </p:cNvSpPr>
          <p:nvPr/>
        </p:nvSpPr>
        <p:spPr bwMode="auto">
          <a:xfrm rot="5400000" flipV="1">
            <a:off x="3352800" y="1828800"/>
            <a:ext cx="838200" cy="1295400"/>
          </a:xfrm>
          <a:prstGeom prst="homePlate">
            <a:avLst>
              <a:gd name="adj" fmla="val 25000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505" name="Text Box 53"/>
          <p:cNvSpPr txBox="1">
            <a:spLocks noChangeArrowheads="1"/>
          </p:cNvSpPr>
          <p:nvPr/>
        </p:nvSpPr>
        <p:spPr bwMode="auto">
          <a:xfrm>
            <a:off x="3048000" y="2132856"/>
            <a:ext cx="152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altLang="en-US" sz="2000" dirty="0" smtClean="0">
                <a:latin typeface="+mn-lt"/>
              </a:rPr>
              <a:t>Present</a:t>
            </a:r>
          </a:p>
          <a:p>
            <a:pPr algn="ctr"/>
            <a:r>
              <a:rPr lang="da-DK" altLang="en-US" sz="2000" dirty="0" smtClean="0">
                <a:latin typeface="+mn-lt"/>
              </a:rPr>
              <a:t>reality</a:t>
            </a:r>
            <a:endParaRPr lang="en-GB" altLang="en-US" sz="2000" dirty="0">
              <a:latin typeface="+mn-lt"/>
            </a:endParaRPr>
          </a:p>
        </p:txBody>
      </p:sp>
      <p:sp>
        <p:nvSpPr>
          <p:cNvPr id="20506" name="AutoShape 54"/>
          <p:cNvSpPr>
            <a:spLocks noChangeArrowheads="1"/>
          </p:cNvSpPr>
          <p:nvPr/>
        </p:nvSpPr>
        <p:spPr bwMode="auto">
          <a:xfrm rot="5400000" flipV="1">
            <a:off x="5715000" y="1828800"/>
            <a:ext cx="838200" cy="129540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507" name="Text Box 55"/>
          <p:cNvSpPr txBox="1">
            <a:spLocks noChangeArrowheads="1"/>
          </p:cNvSpPr>
          <p:nvPr/>
        </p:nvSpPr>
        <p:spPr bwMode="auto">
          <a:xfrm>
            <a:off x="5461552" y="2209800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altLang="en-US" sz="2000" dirty="0">
                <a:latin typeface="+mn-lt"/>
              </a:rPr>
              <a:t>Visions</a:t>
            </a:r>
          </a:p>
        </p:txBody>
      </p:sp>
      <p:sp>
        <p:nvSpPr>
          <p:cNvPr id="20508" name="AutoShape 56"/>
          <p:cNvSpPr>
            <a:spLocks noChangeArrowheads="1"/>
          </p:cNvSpPr>
          <p:nvPr/>
        </p:nvSpPr>
        <p:spPr bwMode="auto">
          <a:xfrm rot="5400000" flipV="1">
            <a:off x="7620000" y="1828800"/>
            <a:ext cx="838200" cy="1295400"/>
          </a:xfrm>
          <a:prstGeom prst="homePlate">
            <a:avLst>
              <a:gd name="adj" fmla="val 25000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509" name="Text Box 57"/>
          <p:cNvSpPr txBox="1">
            <a:spLocks noChangeArrowheads="1"/>
          </p:cNvSpPr>
          <p:nvPr/>
        </p:nvSpPr>
        <p:spPr bwMode="auto">
          <a:xfrm>
            <a:off x="7467600" y="2132856"/>
            <a:ext cx="1143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altLang="en-US" sz="2000" dirty="0">
                <a:latin typeface="+mn-lt"/>
              </a:rPr>
              <a:t>Present</a:t>
            </a:r>
          </a:p>
          <a:p>
            <a:pPr algn="ctr"/>
            <a:r>
              <a:rPr lang="da-DK" altLang="en-US" sz="2000" dirty="0">
                <a:latin typeface="+mn-lt"/>
              </a:rPr>
              <a:t>reality</a:t>
            </a:r>
            <a:endParaRPr lang="en-GB" altLang="en-US" sz="2000" dirty="0">
              <a:latin typeface="+mn-lt"/>
            </a:endParaRPr>
          </a:p>
          <a:p>
            <a:pPr algn="ctr"/>
            <a:endParaRPr lang="en-GB" altLang="en-US" sz="2000" dirty="0">
              <a:latin typeface="+mn-lt"/>
            </a:endParaRPr>
          </a:p>
        </p:txBody>
      </p:sp>
      <p:sp>
        <p:nvSpPr>
          <p:cNvPr id="20510" name="Rectangle 58"/>
          <p:cNvSpPr>
            <a:spLocks noChangeArrowheads="1"/>
          </p:cNvSpPr>
          <p:nvPr/>
        </p:nvSpPr>
        <p:spPr bwMode="auto">
          <a:xfrm>
            <a:off x="5257800" y="3048000"/>
            <a:ext cx="3733800" cy="25908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>
              <a:latin typeface="+mn-lt"/>
            </a:endParaRPr>
          </a:p>
        </p:txBody>
      </p:sp>
      <p:sp>
        <p:nvSpPr>
          <p:cNvPr id="20514" name="Rectangle 66"/>
          <p:cNvSpPr>
            <a:spLocks noChangeArrowheads="1"/>
          </p:cNvSpPr>
          <p:nvPr/>
        </p:nvSpPr>
        <p:spPr bwMode="auto">
          <a:xfrm>
            <a:off x="5410200" y="3200400"/>
            <a:ext cx="3429000" cy="1066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grpSp>
        <p:nvGrpSpPr>
          <p:cNvPr id="20511" name="Group 59"/>
          <p:cNvGrpSpPr>
            <a:grpSpLocks/>
          </p:cNvGrpSpPr>
          <p:nvPr/>
        </p:nvGrpSpPr>
        <p:grpSpPr bwMode="auto">
          <a:xfrm>
            <a:off x="5562600" y="3352801"/>
            <a:ext cx="1295400" cy="762000"/>
            <a:chOff x="672" y="2304"/>
            <a:chExt cx="816" cy="480"/>
          </a:xfrm>
          <a:solidFill>
            <a:schemeClr val="bg2">
              <a:lumMod val="25000"/>
            </a:schemeClr>
          </a:solidFill>
        </p:grpSpPr>
        <p:sp>
          <p:nvSpPr>
            <p:cNvPr id="20521" name="Rectangle 60"/>
            <p:cNvSpPr>
              <a:spLocks noChangeArrowheads="1"/>
            </p:cNvSpPr>
            <p:nvPr/>
          </p:nvSpPr>
          <p:spPr bwMode="auto">
            <a:xfrm>
              <a:off x="672" y="2304"/>
              <a:ext cx="81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sz="2000" dirty="0">
                <a:latin typeface="+mn-lt"/>
              </a:endParaRPr>
            </a:p>
          </p:txBody>
        </p:sp>
        <p:sp>
          <p:nvSpPr>
            <p:cNvPr id="20522" name="Text Box 61"/>
            <p:cNvSpPr txBox="1">
              <a:spLocks noChangeArrowheads="1"/>
            </p:cNvSpPr>
            <p:nvPr/>
          </p:nvSpPr>
          <p:spPr bwMode="auto">
            <a:xfrm>
              <a:off x="726" y="2418"/>
              <a:ext cx="681" cy="2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en-GB" altLang="en-US" sz="2000" dirty="0" smtClean="0">
                  <a:solidFill>
                    <a:schemeClr val="bg1"/>
                  </a:solidFill>
                  <a:latin typeface="+mn-lt"/>
                </a:rPr>
                <a:t>Planning</a:t>
              </a:r>
              <a:endParaRPr lang="en-GB" altLang="en-US" sz="20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20512" name="Group 62"/>
          <p:cNvGrpSpPr>
            <a:grpSpLocks/>
          </p:cNvGrpSpPr>
          <p:nvPr/>
        </p:nvGrpSpPr>
        <p:grpSpPr bwMode="auto">
          <a:xfrm>
            <a:off x="7386638" y="3352801"/>
            <a:ext cx="1300163" cy="762000"/>
            <a:chOff x="669" y="2304"/>
            <a:chExt cx="819" cy="480"/>
          </a:xfrm>
          <a:solidFill>
            <a:schemeClr val="bg2">
              <a:lumMod val="25000"/>
            </a:schemeClr>
          </a:solidFill>
        </p:grpSpPr>
        <p:sp>
          <p:nvSpPr>
            <p:cNvPr id="20519" name="Rectangle 63"/>
            <p:cNvSpPr>
              <a:spLocks noChangeArrowheads="1"/>
            </p:cNvSpPr>
            <p:nvPr/>
          </p:nvSpPr>
          <p:spPr bwMode="auto">
            <a:xfrm>
              <a:off x="672" y="2304"/>
              <a:ext cx="81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sz="2000" dirty="0">
                <a:latin typeface="+mn-lt"/>
              </a:endParaRPr>
            </a:p>
          </p:txBody>
        </p:sp>
        <p:sp>
          <p:nvSpPr>
            <p:cNvPr id="20520" name="Text Box 64"/>
            <p:cNvSpPr txBox="1">
              <a:spLocks noChangeArrowheads="1"/>
            </p:cNvSpPr>
            <p:nvPr/>
          </p:nvSpPr>
          <p:spPr bwMode="auto">
            <a:xfrm>
              <a:off x="669" y="2418"/>
              <a:ext cx="797" cy="2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en-GB" altLang="en-US" sz="2000" dirty="0">
                  <a:solidFill>
                    <a:schemeClr val="bg1"/>
                  </a:solidFill>
                  <a:latin typeface="+mn-lt"/>
                </a:rPr>
                <a:t>E</a:t>
              </a:r>
              <a:r>
                <a:rPr lang="en-GB" altLang="en-US" sz="2000" dirty="0" smtClean="0">
                  <a:solidFill>
                    <a:schemeClr val="bg1"/>
                  </a:solidFill>
                  <a:latin typeface="+mn-lt"/>
                </a:rPr>
                <a:t>valuation</a:t>
              </a:r>
              <a:endParaRPr lang="en-GB" altLang="en-US" sz="20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20513" name="AutoShape 65"/>
          <p:cNvSpPr>
            <a:spLocks noChangeArrowheads="1"/>
          </p:cNvSpPr>
          <p:nvPr/>
        </p:nvSpPr>
        <p:spPr bwMode="auto">
          <a:xfrm>
            <a:off x="6858000" y="3657600"/>
            <a:ext cx="533400" cy="228600"/>
          </a:xfrm>
          <a:prstGeom prst="leftRightArrow">
            <a:avLst>
              <a:gd name="adj1" fmla="val 50000"/>
              <a:gd name="adj2" fmla="val 4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515" name="Rectangle 67"/>
          <p:cNvSpPr>
            <a:spLocks noChangeArrowheads="1"/>
          </p:cNvSpPr>
          <p:nvPr/>
        </p:nvSpPr>
        <p:spPr bwMode="auto">
          <a:xfrm>
            <a:off x="5410200" y="4724400"/>
            <a:ext cx="3429000" cy="685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516" name="AutoShape 68"/>
          <p:cNvSpPr>
            <a:spLocks noChangeArrowheads="1"/>
          </p:cNvSpPr>
          <p:nvPr/>
        </p:nvSpPr>
        <p:spPr bwMode="auto">
          <a:xfrm>
            <a:off x="7010400" y="4267200"/>
            <a:ext cx="228600" cy="457200"/>
          </a:xfrm>
          <a:prstGeom prst="upDownArrow">
            <a:avLst>
              <a:gd name="adj1" fmla="val 50000"/>
              <a:gd name="adj2" fmla="val 4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sz="2000" dirty="0">
              <a:latin typeface="+mn-lt"/>
            </a:endParaRPr>
          </a:p>
        </p:txBody>
      </p:sp>
      <p:sp>
        <p:nvSpPr>
          <p:cNvPr id="20517" name="Text Box 69"/>
          <p:cNvSpPr txBox="1">
            <a:spLocks noChangeArrowheads="1"/>
          </p:cNvSpPr>
          <p:nvPr/>
        </p:nvSpPr>
        <p:spPr bwMode="auto">
          <a:xfrm>
            <a:off x="5410200" y="4800600"/>
            <a:ext cx="3429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altLang="en-US" sz="200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GB" altLang="en-US" sz="2000" dirty="0" smtClean="0">
                <a:solidFill>
                  <a:schemeClr val="bg1"/>
                </a:solidFill>
                <a:latin typeface="+mn-lt"/>
              </a:rPr>
              <a:t>egulation</a:t>
            </a:r>
            <a:endParaRPr lang="en-GB" alt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4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/>
              <a:t>Systems development</a:t>
            </a:r>
            <a:br>
              <a:rPr lang="en-GB" altLang="en-US" dirty="0"/>
            </a:br>
            <a:r>
              <a:rPr lang="en-GB" altLang="en-US" sz="3600" b="0" dirty="0">
                <a:solidFill>
                  <a:schemeClr val="tx1"/>
                </a:solidFill>
              </a:rPr>
              <a:t>- </a:t>
            </a:r>
            <a:r>
              <a:rPr lang="en-GB" altLang="en-US" sz="2400" b="0" dirty="0">
                <a:solidFill>
                  <a:schemeClr val="tx1"/>
                </a:solidFill>
              </a:rPr>
              <a:t>General</a:t>
            </a:r>
            <a:endParaRPr lang="da-DK" b="0" dirty="0">
              <a:solidFill>
                <a:schemeClr val="tx1"/>
              </a:solidFill>
            </a:endParaRPr>
          </a:p>
        </p:txBody>
      </p:sp>
      <p:sp>
        <p:nvSpPr>
          <p:cNvPr id="7" name="Pladsholder til indhold 6"/>
          <p:cNvSpPr>
            <a:spLocks noGrp="1"/>
          </p:cNvSpPr>
          <p:nvPr>
            <p:ph sz="quarter" idx="12"/>
          </p:nvPr>
        </p:nvSpPr>
        <p:spPr>
          <a:xfrm>
            <a:off x="510347" y="2116874"/>
            <a:ext cx="8086620" cy="43364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/>
              <a:t>Decision-making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Can take time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Can delay the progress</a:t>
            </a:r>
          </a:p>
          <a:p>
            <a:pPr lvl="1">
              <a:lnSpc>
                <a:spcPct val="90000"/>
              </a:lnSpc>
            </a:pPr>
            <a:endParaRPr lang="en-GB" altLang="en-US" sz="800" dirty="0"/>
          </a:p>
          <a:p>
            <a:pPr marL="0" indent="0">
              <a:lnSpc>
                <a:spcPct val="90000"/>
              </a:lnSpc>
              <a:buNone/>
            </a:pPr>
            <a:r>
              <a:rPr lang="en-GB" altLang="en-US" sz="2000" b="1" dirty="0"/>
              <a:t>Communication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Man –</a:t>
            </a:r>
            <a:r>
              <a:rPr lang="en-GB" altLang="en-US" sz="2000" dirty="0" smtClean="0"/>
              <a:t> </a:t>
            </a:r>
            <a:r>
              <a:rPr lang="en-GB" altLang="en-US" sz="2000" dirty="0"/>
              <a:t>man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Group –</a:t>
            </a:r>
            <a:r>
              <a:rPr lang="en-GB" altLang="en-US" sz="2000" dirty="0" smtClean="0"/>
              <a:t> </a:t>
            </a:r>
            <a:r>
              <a:rPr lang="en-GB" altLang="en-US" sz="2000" dirty="0"/>
              <a:t>group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Man – </a:t>
            </a:r>
            <a:r>
              <a:rPr lang="en-GB" altLang="en-US" sz="2000" dirty="0"/>
              <a:t>machine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Content, form, location</a:t>
            </a:r>
          </a:p>
          <a:p>
            <a:pPr lvl="1">
              <a:lnSpc>
                <a:spcPct val="90000"/>
              </a:lnSpc>
            </a:pPr>
            <a:endParaRPr lang="en-GB" altLang="en-US" sz="800" dirty="0"/>
          </a:p>
          <a:p>
            <a:pPr marL="457184" lvl="1" indent="0">
              <a:lnSpc>
                <a:spcPct val="90000"/>
              </a:lnSpc>
              <a:buNone/>
            </a:pPr>
            <a:endParaRPr lang="en-GB" altLang="en-US" sz="800" dirty="0"/>
          </a:p>
          <a:p>
            <a:pPr marL="0" indent="0">
              <a:lnSpc>
                <a:spcPct val="90000"/>
              </a:lnSpc>
              <a:buNone/>
            </a:pPr>
            <a:r>
              <a:rPr lang="en-GB" altLang="en-US" sz="2000" b="1" dirty="0"/>
              <a:t>Socialising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Intern informal contracts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Project establishment – more formal </a:t>
            </a:r>
            <a:r>
              <a:rPr lang="en-GB" altLang="en-US" sz="2000" dirty="0" smtClean="0"/>
              <a:t>contracts</a:t>
            </a:r>
            <a:endParaRPr lang="en-GB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24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Exercise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800" dirty="0" smtClean="0"/>
              <a:t>Asses which of the main components of systems development</a:t>
            </a:r>
          </a:p>
          <a:p>
            <a:pPr marL="893763" indent="-341313">
              <a:spcBef>
                <a:spcPts val="0"/>
              </a:spcBef>
            </a:pPr>
            <a:r>
              <a:rPr lang="en-GB" sz="2800" dirty="0" smtClean="0"/>
              <a:t>XP</a:t>
            </a:r>
          </a:p>
          <a:p>
            <a:pPr marL="893763" indent="-341313">
              <a:spcBef>
                <a:spcPts val="0"/>
              </a:spcBef>
            </a:pPr>
            <a:r>
              <a:rPr lang="en-GB" sz="2800" dirty="0" err="1" smtClean="0"/>
              <a:t>Srum</a:t>
            </a:r>
            <a:endParaRPr lang="en-GB" sz="2800" dirty="0"/>
          </a:p>
          <a:p>
            <a:pPr marL="893763" indent="-341313">
              <a:spcBef>
                <a:spcPts val="0"/>
              </a:spcBef>
            </a:pPr>
            <a:r>
              <a:rPr lang="en-GB" sz="2800" dirty="0" smtClean="0"/>
              <a:t>UP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 dirty="0" smtClean="0"/>
              <a:t>covers and how (artefacts and activities)</a:t>
            </a:r>
          </a:p>
        </p:txBody>
      </p:sp>
    </p:spTree>
    <p:extLst>
      <p:ext uri="{BB962C8B-B14F-4D97-AF65-F5344CB8AC3E}">
        <p14:creationId xmlns:p14="http://schemas.microsoft.com/office/powerpoint/2010/main" val="300594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Exercise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dirty="0" err="1" smtClean="0"/>
              <a:t>scrum.org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09" y="4136700"/>
            <a:ext cx="3959574" cy="2028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0109" y="6165304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https://www.classmarker.com/online-test/start/?</a:t>
            </a:r>
            <a:r>
              <a:rPr lang="en-US" dirty="0" smtClean="0">
                <a:hlinkClick r:id="rId4"/>
              </a:rPr>
              <a:t>quiz=vek54a6ec10658ef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56792"/>
            <a:ext cx="9144000" cy="201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/>
              <a:t>Systems development</a:t>
            </a:r>
            <a:endParaRPr lang="en-GB" altLang="en-US" dirty="0" smtClean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496258" y="3933056"/>
            <a:ext cx="8086620" cy="196859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altLang="en-US" dirty="0" smtClean="0"/>
              <a:t>To </a:t>
            </a:r>
            <a:r>
              <a:rPr lang="en-GB" altLang="en-US" dirty="0"/>
              <a:t>succeed we need a systematic approach concerning</a:t>
            </a:r>
          </a:p>
          <a:p>
            <a:r>
              <a:rPr lang="en-GB" altLang="en-US" dirty="0"/>
              <a:t>The structure of </a:t>
            </a:r>
            <a:r>
              <a:rPr lang="en-GB" altLang="en-US" b="1" dirty="0"/>
              <a:t>the product </a:t>
            </a:r>
          </a:p>
          <a:p>
            <a:r>
              <a:rPr lang="en-GB" altLang="en-US" b="1" dirty="0"/>
              <a:t>The process</a:t>
            </a:r>
            <a:r>
              <a:rPr lang="en-GB" altLang="en-US" dirty="0"/>
              <a:t> producing the product</a:t>
            </a:r>
          </a:p>
          <a:p>
            <a:pPr>
              <a:buNone/>
            </a:pPr>
            <a:endParaRPr lang="en-GB" altLang="en-US" dirty="0"/>
          </a:p>
          <a:p>
            <a:pPr>
              <a:buNone/>
            </a:pPr>
            <a:endParaRPr lang="en-GB" altLang="en-US" dirty="0"/>
          </a:p>
          <a:p>
            <a:endParaRPr lang="da-DK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251520" y="2025650"/>
            <a:ext cx="2856185" cy="1042988"/>
          </a:xfrm>
          <a:prstGeom prst="cloudCallout">
            <a:avLst>
              <a:gd name="adj1" fmla="val 10778"/>
              <a:gd name="adj2" fmla="val 63852"/>
            </a:avLst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 dirty="0" smtClean="0">
                <a:latin typeface="+mn-lt"/>
                <a:cs typeface="Arial" charset="0"/>
              </a:rPr>
              <a:t>Visions and requirements</a:t>
            </a:r>
            <a:endParaRPr lang="en-GB" altLang="en-US" sz="2400" dirty="0">
              <a:latin typeface="+mn-lt"/>
              <a:cs typeface="Arial" charset="0"/>
            </a:endParaRPr>
          </a:p>
        </p:txBody>
      </p:sp>
      <p:pic>
        <p:nvPicPr>
          <p:cNvPr id="7173" name="Picture 5" descr="j02857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1954213"/>
            <a:ext cx="24320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entagon 1"/>
          <p:cNvSpPr/>
          <p:nvPr/>
        </p:nvSpPr>
        <p:spPr>
          <a:xfrm>
            <a:off x="3203848" y="1908117"/>
            <a:ext cx="3156422" cy="1207170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698033" y="1916832"/>
            <a:ext cx="2662237" cy="120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dirty="0" smtClean="0">
                <a:latin typeface="+mn-lt"/>
                <a:cs typeface="Arial" charset="0"/>
              </a:rPr>
              <a:t>Systems</a:t>
            </a:r>
          </a:p>
          <a:p>
            <a:pPr eaLnBrk="1" hangingPunct="1"/>
            <a:r>
              <a:rPr lang="en-GB" altLang="en-US" sz="2400" dirty="0" smtClean="0">
                <a:latin typeface="+mn-lt"/>
                <a:cs typeface="Arial" charset="0"/>
              </a:rPr>
              <a:t>Development</a:t>
            </a:r>
          </a:p>
          <a:p>
            <a:pPr eaLnBrk="1" hangingPunct="1"/>
            <a:r>
              <a:rPr lang="en-GB" altLang="en-US" sz="2400" dirty="0" smtClean="0">
                <a:latin typeface="+mn-lt"/>
                <a:cs typeface="Arial" charset="0"/>
              </a:rPr>
              <a:t>process</a:t>
            </a:r>
            <a:endParaRPr lang="en-GB" altLang="en-US" sz="2400" dirty="0"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0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8690" y="188640"/>
            <a:ext cx="8086620" cy="1143427"/>
          </a:xfrm>
        </p:spPr>
        <p:txBody>
          <a:bodyPr/>
          <a:lstStyle/>
          <a:p>
            <a:r>
              <a:rPr lang="en-US" dirty="0" smtClean="0"/>
              <a:t>Rational ideal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300211964"/>
              </p:ext>
            </p:extLst>
          </p:nvPr>
        </p:nvGraphicFramePr>
        <p:xfrm>
          <a:off x="0" y="764704"/>
          <a:ext cx="9144000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986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/>
              <a:t>Common questions?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116874"/>
            <a:ext cx="8086620" cy="426445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Why do systems development take so long?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Exponentially increasing </a:t>
            </a:r>
            <a:r>
              <a:rPr lang="en-US" dirty="0" smtClean="0"/>
              <a:t>complexity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Why is development so costly?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Labor </a:t>
            </a:r>
            <a:r>
              <a:rPr lang="en-US" dirty="0"/>
              <a:t>Intensive production</a:t>
            </a:r>
            <a:r>
              <a:rPr lang="en-US" dirty="0" smtClean="0"/>
              <a:t>!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Why are systems so flawed with errors?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Complexity and/or lack of maturity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The ability to maintain existing systems are threatened by bad design and insufficient resources (the classical problem)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The cost of integrating systems soar (the new problem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We need guidelines to produce quality software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20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838288"/>
            <a:ext cx="8686800" cy="715962"/>
          </a:xfrm>
        </p:spPr>
        <p:txBody>
          <a:bodyPr/>
          <a:lstStyle/>
          <a:p>
            <a:r>
              <a:rPr lang="en-GB" altLang="en-US" sz="3000" b="1" dirty="0">
                <a:latin typeface="Verdana"/>
                <a:ea typeface="+mn-ea"/>
              </a:rPr>
              <a:t>Generic view of systems development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3933056"/>
            <a:ext cx="3309937" cy="1370856"/>
          </a:xfrm>
        </p:spPr>
        <p:txBody>
          <a:bodyPr/>
          <a:lstStyle/>
          <a:p>
            <a:pPr marL="273050" indent="-273050">
              <a:lnSpc>
                <a:spcPct val="90000"/>
              </a:lnSpc>
            </a:pPr>
            <a:r>
              <a:rPr lang="en-GB" altLang="en-US" sz="2000" dirty="0"/>
              <a:t>Pre analysis </a:t>
            </a:r>
          </a:p>
          <a:p>
            <a:pPr marL="273050" indent="-273050">
              <a:lnSpc>
                <a:spcPct val="90000"/>
              </a:lnSpc>
            </a:pPr>
            <a:r>
              <a:rPr lang="en-GB" altLang="en-US" sz="2000" dirty="0"/>
              <a:t>Project planning</a:t>
            </a:r>
          </a:p>
          <a:p>
            <a:pPr marL="273050" indent="-273050">
              <a:lnSpc>
                <a:spcPct val="90000"/>
              </a:lnSpc>
            </a:pPr>
            <a:r>
              <a:rPr lang="en-GB" altLang="en-US" sz="2000" dirty="0"/>
              <a:t>Requirement specification</a:t>
            </a:r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468313" y="1977157"/>
            <a:ext cx="1663700" cy="1511300"/>
          </a:xfrm>
          <a:prstGeom prst="rect">
            <a:avLst/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6877050" y="1916832"/>
            <a:ext cx="1663700" cy="1511300"/>
          </a:xfrm>
          <a:prstGeom prst="rect">
            <a:avLst/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3668713" y="1977157"/>
            <a:ext cx="1663700" cy="1511300"/>
          </a:xfrm>
          <a:prstGeom prst="rect">
            <a:avLst/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3668713" y="2421657"/>
            <a:ext cx="1663700" cy="4007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n-GB" altLang="en-US" sz="2000" b="1" dirty="0" smtClean="0">
                <a:solidFill>
                  <a:srgbClr val="002060"/>
                </a:solidFill>
              </a:rPr>
              <a:t>Development</a:t>
            </a:r>
            <a:endParaRPr lang="en-GB" altLang="en-US" sz="2000" b="1" dirty="0">
              <a:solidFill>
                <a:srgbClr val="002060"/>
              </a:solidFill>
            </a:endParaRPr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468314" y="2421657"/>
            <a:ext cx="166370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n-GB" altLang="en-US" sz="2000" b="1" dirty="0" smtClean="0">
                <a:solidFill>
                  <a:srgbClr val="002060"/>
                </a:solidFill>
              </a:rPr>
              <a:t>Definition</a:t>
            </a:r>
            <a:endParaRPr lang="en-GB" altLang="en-US" sz="2000" b="1" dirty="0">
              <a:solidFill>
                <a:srgbClr val="002060"/>
              </a:solidFill>
            </a:endParaRPr>
          </a:p>
        </p:txBody>
      </p:sp>
      <p:sp>
        <p:nvSpPr>
          <p:cNvPr id="115722" name="AutoShape 10"/>
          <p:cNvSpPr>
            <a:spLocks noChangeArrowheads="1"/>
          </p:cNvSpPr>
          <p:nvPr/>
        </p:nvSpPr>
        <p:spPr bwMode="auto">
          <a:xfrm>
            <a:off x="2449513" y="2586757"/>
            <a:ext cx="977900" cy="292100"/>
          </a:xfrm>
          <a:prstGeom prst="rightArrow">
            <a:avLst>
              <a:gd name="adj1" fmla="val 50000"/>
              <a:gd name="adj2" fmla="val 167407"/>
            </a:avLst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15725" name="AutoShape 13"/>
          <p:cNvSpPr>
            <a:spLocks noChangeArrowheads="1"/>
          </p:cNvSpPr>
          <p:nvPr/>
        </p:nvSpPr>
        <p:spPr bwMode="auto">
          <a:xfrm>
            <a:off x="5686425" y="2566120"/>
            <a:ext cx="977900" cy="292100"/>
          </a:xfrm>
          <a:prstGeom prst="rightArrow">
            <a:avLst>
              <a:gd name="adj1" fmla="val 50000"/>
              <a:gd name="adj2" fmla="val 167407"/>
            </a:avLst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15726" name="Rectangle 14"/>
          <p:cNvSpPr>
            <a:spLocks noChangeArrowheads="1"/>
          </p:cNvSpPr>
          <p:nvPr/>
        </p:nvSpPr>
        <p:spPr bwMode="auto">
          <a:xfrm>
            <a:off x="6877050" y="2396257"/>
            <a:ext cx="1663699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n-GB" altLang="en-US" sz="2000" b="1" dirty="0" smtClean="0">
                <a:solidFill>
                  <a:srgbClr val="002060"/>
                </a:solidFill>
              </a:rPr>
              <a:t>Maintenance</a:t>
            </a:r>
            <a:endParaRPr lang="en-GB" altLang="en-US" sz="2000" b="1" dirty="0">
              <a:solidFill>
                <a:srgbClr val="002060"/>
              </a:solidFill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3349625" y="4005064"/>
            <a:ext cx="3309938" cy="130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73050" indent="-273050" defTabSz="457184">
              <a:lnSpc>
                <a:spcPct val="90000"/>
              </a:lnSpc>
              <a:buClr>
                <a:srgbClr val="FBB040"/>
              </a:buClr>
              <a:buFont typeface="Wingdings" charset="2"/>
              <a:buChar char="§"/>
            </a:pPr>
            <a:r>
              <a:rPr lang="en-GB" altLang="en-US" sz="2000" dirty="0">
                <a:solidFill>
                  <a:srgbClr val="00163B"/>
                </a:solidFill>
                <a:latin typeface="+mn-lt"/>
                <a:cs typeface="Verdana"/>
              </a:rPr>
              <a:t>Design</a:t>
            </a:r>
          </a:p>
          <a:p>
            <a:pPr marL="273050" indent="-273050" defTabSz="457184">
              <a:lnSpc>
                <a:spcPct val="90000"/>
              </a:lnSpc>
              <a:buClr>
                <a:srgbClr val="FBB040"/>
              </a:buClr>
              <a:buFont typeface="Wingdings" charset="2"/>
              <a:buChar char="§"/>
            </a:pPr>
            <a:r>
              <a:rPr lang="en-GB" altLang="en-US" sz="2000" dirty="0">
                <a:solidFill>
                  <a:srgbClr val="00163B"/>
                </a:solidFill>
                <a:latin typeface="+mn-lt"/>
                <a:cs typeface="Verdana"/>
              </a:rPr>
              <a:t>Implementation</a:t>
            </a:r>
          </a:p>
          <a:p>
            <a:pPr marL="273050" indent="-273050" defTabSz="457184">
              <a:lnSpc>
                <a:spcPct val="90000"/>
              </a:lnSpc>
              <a:buClr>
                <a:srgbClr val="FBB040"/>
              </a:buClr>
              <a:buFont typeface="Wingdings" charset="2"/>
              <a:buChar char="§"/>
            </a:pPr>
            <a:r>
              <a:rPr lang="en-GB" altLang="en-US" sz="2000" dirty="0">
                <a:solidFill>
                  <a:srgbClr val="00163B"/>
                </a:solidFill>
                <a:latin typeface="+mn-lt"/>
                <a:cs typeface="Verdana"/>
              </a:rPr>
              <a:t>Test</a:t>
            </a: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6591300" y="4005064"/>
            <a:ext cx="3309938" cy="130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888" indent="-342888" defTabSz="457184">
              <a:lnSpc>
                <a:spcPct val="90000"/>
              </a:lnSpc>
              <a:buClr>
                <a:srgbClr val="FBB040"/>
              </a:buClr>
              <a:buFont typeface="Wingdings" charset="2"/>
              <a:buChar char="§"/>
            </a:pPr>
            <a:r>
              <a:rPr lang="en-GB" altLang="en-US" sz="2000" dirty="0" smtClean="0">
                <a:solidFill>
                  <a:srgbClr val="00163B"/>
                </a:solidFill>
                <a:latin typeface="+mn-lt"/>
                <a:cs typeface="Verdana"/>
              </a:rPr>
              <a:t>Correction</a:t>
            </a:r>
          </a:p>
          <a:p>
            <a:pPr marL="342888" indent="-342888" defTabSz="457184">
              <a:lnSpc>
                <a:spcPct val="90000"/>
              </a:lnSpc>
              <a:buClr>
                <a:srgbClr val="FBB040"/>
              </a:buClr>
              <a:buFont typeface="Wingdings" charset="2"/>
              <a:buChar char="§"/>
            </a:pPr>
            <a:r>
              <a:rPr lang="en-GB" altLang="en-US" sz="2000" dirty="0" smtClean="0">
                <a:solidFill>
                  <a:srgbClr val="00163B"/>
                </a:solidFill>
                <a:latin typeface="+mn-lt"/>
                <a:cs typeface="Verdana"/>
              </a:rPr>
              <a:t>Adaption</a:t>
            </a:r>
          </a:p>
          <a:p>
            <a:pPr marL="342888" indent="-342888" defTabSz="457184">
              <a:lnSpc>
                <a:spcPct val="90000"/>
              </a:lnSpc>
              <a:buClr>
                <a:srgbClr val="FBB040"/>
              </a:buClr>
              <a:buFont typeface="Wingdings" charset="2"/>
              <a:buChar char="§"/>
            </a:pPr>
            <a:r>
              <a:rPr lang="en-GB" altLang="en-US" sz="2000" dirty="0" smtClean="0">
                <a:solidFill>
                  <a:srgbClr val="00163B"/>
                </a:solidFill>
                <a:latin typeface="+mn-lt"/>
                <a:cs typeface="Verdana"/>
              </a:rPr>
              <a:t>Extension</a:t>
            </a:r>
            <a:endParaRPr lang="en-GB" altLang="en-US" sz="2000" dirty="0">
              <a:solidFill>
                <a:srgbClr val="00163B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0808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000" b="1" dirty="0">
                <a:latin typeface="Verdana"/>
                <a:ea typeface="+mn-ea"/>
              </a:rPr>
              <a:t>How to choose an approach?</a:t>
            </a:r>
            <a:endParaRPr lang="en-GB" sz="3000" b="1" dirty="0">
              <a:latin typeface="Verdana"/>
              <a:ea typeface="+mn-ea"/>
            </a:endParaRP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355976" y="1124744"/>
            <a:ext cx="4559424" cy="5276056"/>
          </a:xfrm>
        </p:spPr>
        <p:txBody>
          <a:bodyPr>
            <a:normAutofit/>
          </a:bodyPr>
          <a:lstStyle/>
          <a:p>
            <a:r>
              <a:rPr lang="en-GB" sz="2000" dirty="0" smtClean="0"/>
              <a:t>Define the </a:t>
            </a:r>
            <a:r>
              <a:rPr lang="en-GB" sz="2000" b="1" dirty="0" smtClean="0"/>
              <a:t>Task </a:t>
            </a:r>
            <a:r>
              <a:rPr lang="en-GB" sz="2000" dirty="0" smtClean="0"/>
              <a:t>at hand</a:t>
            </a:r>
            <a:endParaRPr lang="en-GB" sz="2000" b="1" dirty="0" smtClean="0"/>
          </a:p>
          <a:p>
            <a:r>
              <a:rPr lang="en-GB" sz="2000" dirty="0" smtClean="0"/>
              <a:t>Choose a </a:t>
            </a:r>
            <a:r>
              <a:rPr lang="en-GB" sz="2000" b="1" dirty="0" smtClean="0"/>
              <a:t>process model </a:t>
            </a:r>
            <a:r>
              <a:rPr lang="en-GB" sz="2000" dirty="0" smtClean="0"/>
              <a:t>which suits the task</a:t>
            </a:r>
          </a:p>
          <a:p>
            <a:r>
              <a:rPr lang="en-GB" sz="2000" dirty="0" smtClean="0"/>
              <a:t>Choose a </a:t>
            </a:r>
            <a:r>
              <a:rPr lang="en-GB" sz="2000" b="1" dirty="0" smtClean="0"/>
              <a:t>method</a:t>
            </a:r>
            <a:r>
              <a:rPr lang="en-GB" sz="2000" dirty="0" smtClean="0"/>
              <a:t> within the process model</a:t>
            </a:r>
          </a:p>
          <a:p>
            <a:r>
              <a:rPr lang="en-GB" sz="2000" dirty="0"/>
              <a:t>Use the recommended </a:t>
            </a:r>
            <a:r>
              <a:rPr lang="en-GB" sz="2000" b="1" dirty="0" smtClean="0"/>
              <a:t>techniques </a:t>
            </a:r>
            <a:r>
              <a:rPr lang="en-GB" sz="2000" dirty="0" smtClean="0"/>
              <a:t>and </a:t>
            </a:r>
            <a:r>
              <a:rPr lang="en-GB" sz="2000" b="1" dirty="0" smtClean="0"/>
              <a:t>tools</a:t>
            </a:r>
            <a:endParaRPr lang="en-GB" sz="1800" b="1" dirty="0"/>
          </a:p>
        </p:txBody>
      </p:sp>
      <p:sp>
        <p:nvSpPr>
          <p:cNvPr id="5" name="Tekstboks 4"/>
          <p:cNvSpPr txBox="1"/>
          <p:nvPr/>
        </p:nvSpPr>
        <p:spPr>
          <a:xfrm>
            <a:off x="4514684" y="4221088"/>
            <a:ext cx="4464496" cy="255454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BUT …never be mechanistic: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Adapt the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Perhaps combine methods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Be pragmatic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Focus on approaches that works</a:t>
            </a:r>
          </a:p>
          <a:p>
            <a:pPr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Remember: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“There is no silver bullet”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163B"/>
                </a:solidFill>
                <a:cs typeface="Verdana"/>
              </a:rPr>
              <a:t>Death over standard methods!</a:t>
            </a:r>
            <a:endParaRPr lang="en-GB" sz="2000" dirty="0">
              <a:solidFill>
                <a:srgbClr val="00163B"/>
              </a:solidFill>
              <a:cs typeface="Verdan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9512" y="1717702"/>
            <a:ext cx="4104606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Process models</a:t>
            </a:r>
            <a:endParaRPr lang="en-GB" alt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94479" y="2370582"/>
            <a:ext cx="4089639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System development methods</a:t>
            </a:r>
            <a:endParaRPr lang="en-GB" alt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194479" y="3616418"/>
            <a:ext cx="4089639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Tools</a:t>
            </a:r>
            <a:endParaRPr lang="en-GB" alt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239148" y="1435579"/>
            <a:ext cx="0" cy="314580"/>
          </a:xfrm>
          <a:prstGeom prst="line">
            <a:avLst/>
          </a:prstGeom>
          <a:noFill/>
          <a:ln w="9525">
            <a:solidFill>
              <a:schemeClr val="accent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2239148" y="2054752"/>
            <a:ext cx="0" cy="314580"/>
          </a:xfrm>
          <a:prstGeom prst="line">
            <a:avLst/>
          </a:prstGeom>
          <a:noFill/>
          <a:ln w="9525">
            <a:solidFill>
              <a:schemeClr val="accent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2239148" y="2683913"/>
            <a:ext cx="0" cy="314580"/>
          </a:xfrm>
          <a:prstGeom prst="line">
            <a:avLst/>
          </a:prstGeom>
          <a:noFill/>
          <a:ln w="9525">
            <a:solidFill>
              <a:schemeClr val="accent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2239148" y="3313073"/>
            <a:ext cx="0" cy="314580"/>
          </a:xfrm>
          <a:prstGeom prst="line">
            <a:avLst/>
          </a:prstGeom>
          <a:noFill/>
          <a:ln w="9525">
            <a:solidFill>
              <a:schemeClr val="accent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94479" y="1124744"/>
            <a:ext cx="4089639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Situation</a:t>
            </a:r>
            <a:endParaRPr lang="en-GB" altLang="en-US" sz="2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194479" y="2993500"/>
            <a:ext cx="4089639" cy="402291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en-US" sz="20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Techniques</a:t>
            </a:r>
            <a:endParaRPr lang="en-GB" alt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99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>
          <a:xfrm>
            <a:off x="510346" y="669692"/>
            <a:ext cx="8454141" cy="1143427"/>
          </a:xfrm>
        </p:spPr>
        <p:txBody>
          <a:bodyPr/>
          <a:lstStyle/>
          <a:p>
            <a:r>
              <a:rPr lang="en-GB" altLang="en-US" sz="3000" dirty="0"/>
              <a:t>Systems development and uncertainty</a:t>
            </a:r>
            <a:endParaRPr lang="da-DK" sz="300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Systems development is a creative process!</a:t>
            </a:r>
          </a:p>
          <a:p>
            <a:r>
              <a:rPr lang="en-US" dirty="0"/>
              <a:t>Routine – Problem solving – Problem definition</a:t>
            </a:r>
          </a:p>
          <a:p>
            <a:r>
              <a:rPr lang="en-US" dirty="0"/>
              <a:t>In systems development many decisions are taken!</a:t>
            </a:r>
          </a:p>
          <a:p>
            <a:endParaRPr lang="da-DK" dirty="0"/>
          </a:p>
        </p:txBody>
      </p:sp>
      <p:grpSp>
        <p:nvGrpSpPr>
          <p:cNvPr id="2" name="Gruppe 1"/>
          <p:cNvGrpSpPr/>
          <p:nvPr/>
        </p:nvGrpSpPr>
        <p:grpSpPr>
          <a:xfrm>
            <a:off x="1431131" y="4941168"/>
            <a:ext cx="6281737" cy="1247775"/>
            <a:chOff x="1119188" y="3706813"/>
            <a:chExt cx="6281737" cy="1247775"/>
          </a:xfrm>
        </p:grpSpPr>
        <p:sp>
          <p:nvSpPr>
            <p:cNvPr id="18434" name="Line 25"/>
            <p:cNvSpPr>
              <a:spLocks noChangeShapeType="1"/>
            </p:cNvSpPr>
            <p:nvPr/>
          </p:nvSpPr>
          <p:spPr bwMode="auto">
            <a:xfrm>
              <a:off x="4962525" y="3816350"/>
              <a:ext cx="1366838" cy="360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37" name="Oval 4"/>
            <p:cNvSpPr>
              <a:spLocks noChangeArrowheads="1"/>
            </p:cNvSpPr>
            <p:nvPr/>
          </p:nvSpPr>
          <p:spPr bwMode="auto">
            <a:xfrm>
              <a:off x="1119188" y="3992563"/>
              <a:ext cx="1101725" cy="56197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GB" altLang="en-US" dirty="0" smtClean="0"/>
                <a:t>Start</a:t>
              </a:r>
              <a:endParaRPr lang="en-GB" altLang="en-US" dirty="0"/>
            </a:p>
          </p:txBody>
        </p:sp>
        <p:sp>
          <p:nvSpPr>
            <p:cNvPr id="18438" name="Oval 6"/>
            <p:cNvSpPr>
              <a:spLocks noChangeArrowheads="1"/>
            </p:cNvSpPr>
            <p:nvPr/>
          </p:nvSpPr>
          <p:spPr bwMode="auto">
            <a:xfrm>
              <a:off x="2744788" y="3706813"/>
              <a:ext cx="288925" cy="16192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18439" name="Oval 7"/>
            <p:cNvSpPr>
              <a:spLocks noChangeArrowheads="1"/>
            </p:cNvSpPr>
            <p:nvPr/>
          </p:nvSpPr>
          <p:spPr bwMode="auto">
            <a:xfrm>
              <a:off x="3049588" y="4106863"/>
              <a:ext cx="288925" cy="16192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18440" name="Oval 8"/>
            <p:cNvSpPr>
              <a:spLocks noChangeArrowheads="1"/>
            </p:cNvSpPr>
            <p:nvPr/>
          </p:nvSpPr>
          <p:spPr bwMode="auto">
            <a:xfrm>
              <a:off x="3557588" y="3878263"/>
              <a:ext cx="288925" cy="16192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18441" name="Oval 9"/>
            <p:cNvSpPr>
              <a:spLocks noChangeArrowheads="1"/>
            </p:cNvSpPr>
            <p:nvPr/>
          </p:nvSpPr>
          <p:spPr bwMode="auto">
            <a:xfrm>
              <a:off x="3659188" y="4506913"/>
              <a:ext cx="288925" cy="16192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18442" name="Oval 10"/>
            <p:cNvSpPr>
              <a:spLocks noChangeArrowheads="1"/>
            </p:cNvSpPr>
            <p:nvPr/>
          </p:nvSpPr>
          <p:spPr bwMode="auto">
            <a:xfrm>
              <a:off x="2744788" y="4506913"/>
              <a:ext cx="288925" cy="16192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18443" name="Oval 11"/>
            <p:cNvSpPr>
              <a:spLocks noChangeArrowheads="1"/>
            </p:cNvSpPr>
            <p:nvPr/>
          </p:nvSpPr>
          <p:spPr bwMode="auto">
            <a:xfrm>
              <a:off x="4370388" y="4221163"/>
              <a:ext cx="288925" cy="16192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18444" name="Oval 12"/>
            <p:cNvSpPr>
              <a:spLocks noChangeArrowheads="1"/>
            </p:cNvSpPr>
            <p:nvPr/>
          </p:nvSpPr>
          <p:spPr bwMode="auto">
            <a:xfrm>
              <a:off x="4471988" y="4792663"/>
              <a:ext cx="288925" cy="16192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18445" name="Oval 13"/>
            <p:cNvSpPr>
              <a:spLocks noChangeArrowheads="1"/>
            </p:cNvSpPr>
            <p:nvPr/>
          </p:nvSpPr>
          <p:spPr bwMode="auto">
            <a:xfrm>
              <a:off x="5386388" y="4335463"/>
              <a:ext cx="288925" cy="16192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18446" name="Oval 14"/>
            <p:cNvSpPr>
              <a:spLocks noChangeArrowheads="1"/>
            </p:cNvSpPr>
            <p:nvPr/>
          </p:nvSpPr>
          <p:spPr bwMode="auto">
            <a:xfrm>
              <a:off x="4675188" y="3706813"/>
              <a:ext cx="288925" cy="16192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18447" name="Line 15"/>
            <p:cNvSpPr>
              <a:spLocks noChangeShapeType="1"/>
            </p:cNvSpPr>
            <p:nvPr/>
          </p:nvSpPr>
          <p:spPr bwMode="auto">
            <a:xfrm flipV="1">
              <a:off x="2228850" y="3816350"/>
              <a:ext cx="508000" cy="400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48" name="Line 16"/>
            <p:cNvSpPr>
              <a:spLocks noChangeShapeType="1"/>
            </p:cNvSpPr>
            <p:nvPr/>
          </p:nvSpPr>
          <p:spPr bwMode="auto">
            <a:xfrm>
              <a:off x="2228850" y="4216400"/>
              <a:ext cx="812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49" name="Line 17"/>
            <p:cNvSpPr>
              <a:spLocks noChangeShapeType="1"/>
            </p:cNvSpPr>
            <p:nvPr/>
          </p:nvSpPr>
          <p:spPr bwMode="auto">
            <a:xfrm>
              <a:off x="2228850" y="4216400"/>
              <a:ext cx="508000" cy="342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0" name="Line 18"/>
            <p:cNvSpPr>
              <a:spLocks noChangeShapeType="1"/>
            </p:cNvSpPr>
            <p:nvPr/>
          </p:nvSpPr>
          <p:spPr bwMode="auto">
            <a:xfrm flipV="1">
              <a:off x="3346450" y="3987800"/>
              <a:ext cx="203200" cy="171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1" name="Line 19"/>
            <p:cNvSpPr>
              <a:spLocks noChangeShapeType="1"/>
            </p:cNvSpPr>
            <p:nvPr/>
          </p:nvSpPr>
          <p:spPr bwMode="auto">
            <a:xfrm>
              <a:off x="3752850" y="4044950"/>
              <a:ext cx="711200" cy="171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2" name="Line 20"/>
            <p:cNvSpPr>
              <a:spLocks noChangeShapeType="1"/>
            </p:cNvSpPr>
            <p:nvPr/>
          </p:nvSpPr>
          <p:spPr bwMode="auto">
            <a:xfrm>
              <a:off x="3041650" y="3759200"/>
              <a:ext cx="1625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3" name="Line 21"/>
            <p:cNvSpPr>
              <a:spLocks noChangeShapeType="1"/>
            </p:cNvSpPr>
            <p:nvPr/>
          </p:nvSpPr>
          <p:spPr bwMode="auto">
            <a:xfrm>
              <a:off x="3041650" y="4559300"/>
              <a:ext cx="609600" cy="57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4" name="Line 22"/>
            <p:cNvSpPr>
              <a:spLocks noChangeShapeType="1"/>
            </p:cNvSpPr>
            <p:nvPr/>
          </p:nvSpPr>
          <p:spPr bwMode="auto">
            <a:xfrm>
              <a:off x="3956050" y="4616450"/>
              <a:ext cx="5080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5" name="Line 23"/>
            <p:cNvSpPr>
              <a:spLocks noChangeShapeType="1"/>
            </p:cNvSpPr>
            <p:nvPr/>
          </p:nvSpPr>
          <p:spPr bwMode="auto">
            <a:xfrm flipV="1">
              <a:off x="4565650" y="4387850"/>
              <a:ext cx="0" cy="400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6" name="Line 24"/>
            <p:cNvSpPr>
              <a:spLocks noChangeShapeType="1"/>
            </p:cNvSpPr>
            <p:nvPr/>
          </p:nvSpPr>
          <p:spPr bwMode="auto">
            <a:xfrm flipV="1">
              <a:off x="4768850" y="4445000"/>
              <a:ext cx="609600" cy="400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7" name="Line 26"/>
            <p:cNvSpPr>
              <a:spLocks noChangeShapeType="1"/>
            </p:cNvSpPr>
            <p:nvPr/>
          </p:nvSpPr>
          <p:spPr bwMode="auto">
            <a:xfrm flipV="1">
              <a:off x="4667250" y="4159250"/>
              <a:ext cx="162560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8" name="Line 27"/>
            <p:cNvSpPr>
              <a:spLocks noChangeShapeType="1"/>
            </p:cNvSpPr>
            <p:nvPr/>
          </p:nvSpPr>
          <p:spPr bwMode="auto">
            <a:xfrm flipV="1">
              <a:off x="5683250" y="4159250"/>
              <a:ext cx="6096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459" name="Oval 33"/>
            <p:cNvSpPr>
              <a:spLocks noChangeArrowheads="1"/>
            </p:cNvSpPr>
            <p:nvPr/>
          </p:nvSpPr>
          <p:spPr bwMode="auto">
            <a:xfrm>
              <a:off x="6299200" y="3883025"/>
              <a:ext cx="1101725" cy="561975"/>
            </a:xfrm>
            <a:prstGeom prst="ellipse">
              <a:avLst/>
            </a:prstGeom>
            <a:solidFill>
              <a:srgbClr val="0070C0">
                <a:alpha val="50195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GB" altLang="en-US" dirty="0" smtClean="0"/>
                <a:t>Goal</a:t>
              </a:r>
              <a:endParaRPr lang="en-GB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BAgAAFAACAAgARJRXRyO0Tvv7AgAAsAgAABQAAAAAAAAAAQAAAAAAAAAAAHVuaXZlcnNhbC9wbGF5ZXIueG1sUEsFBgAAAAABAAEAQgAAAC0DAAAAAA=="/>
  <p:tag name="ISPRING_PRESENTATION_TITLE" val="Paradigms and method independent model"/>
  <p:tag name="ISPRING_ULTRA_SCORM_COURSE_ID" val="AA7D9A5A-EEAE-4F3C-ACC2-7C9CF4B9FDA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RESOURCE_PATHS_HASH_PRESENTER" val="b0522ff3bad6cd1dd254bae7db301d9c4746eab7"/>
</p:tagLst>
</file>

<file path=ppt/theme/theme1.xml><?xml version="1.0" encoding="utf-8"?>
<a:theme xmlns:a="http://schemas.openxmlformats.org/drawingml/2006/main" name="cphbusiness POWERPOINT skabelon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12940</TotalTime>
  <Words>1285</Words>
  <Application>Microsoft Office PowerPoint</Application>
  <PresentationFormat>Skærmshow (4:3)</PresentationFormat>
  <Paragraphs>388</Paragraphs>
  <Slides>37</Slides>
  <Notes>32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37</vt:i4>
      </vt:variant>
    </vt:vector>
  </HeadingPairs>
  <TitlesOfParts>
    <vt:vector size="38" baseType="lpstr">
      <vt:lpstr>cphbusiness POWERPOINT skabelon</vt:lpstr>
      <vt:lpstr>PowerPoint-præsentation</vt:lpstr>
      <vt:lpstr>PowerPoint-præsentation</vt:lpstr>
      <vt:lpstr>Systems development</vt:lpstr>
      <vt:lpstr>PowerPoint-præsentation</vt:lpstr>
      <vt:lpstr>PowerPoint-præsentation</vt:lpstr>
      <vt:lpstr>PowerPoint-præsentation</vt:lpstr>
      <vt:lpstr>Generic view of systems development</vt:lpstr>
      <vt:lpstr>How to choose an approach?</vt:lpstr>
      <vt:lpstr>PowerPoint-præsentation</vt:lpstr>
      <vt:lpstr>PowerPoint-præsentation</vt:lpstr>
      <vt:lpstr>Systems development and uncertainty</vt:lpstr>
      <vt:lpstr>Exercise</vt:lpstr>
      <vt:lpstr>How to choose an approach?</vt:lpstr>
      <vt:lpstr>Process models (paradigms)</vt:lpstr>
      <vt:lpstr> Methods and  systems development theory</vt:lpstr>
      <vt:lpstr>PowerPoint-præsentation</vt:lpstr>
      <vt:lpstr>Describing system development</vt:lpstr>
      <vt:lpstr>PowerPoint-præsentation</vt:lpstr>
      <vt:lpstr>Process  models</vt:lpstr>
      <vt:lpstr>Waterfall, predictive, plan driven - “The devil” is known by many names </vt:lpstr>
      <vt:lpstr>PowerPoint-præsentation</vt:lpstr>
      <vt:lpstr>PowerPoint-præsentation</vt:lpstr>
      <vt:lpstr>PowerPoint-præsentation</vt:lpstr>
      <vt:lpstr>Spiral model - iterative og incremental</vt:lpstr>
      <vt:lpstr>PowerPoint-præsentation</vt:lpstr>
      <vt:lpstr>Waterfall vs. Iterative Process </vt:lpstr>
      <vt:lpstr>Agile (adaptive) processes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Sub functions of systems development</vt:lpstr>
      <vt:lpstr>Main components of systems development -A methodology independent description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Paradigms and method independent model</dc:title>
  <dc:creator>Caroline Hundahl Simonsen (CHU - Pers. - TR - KN)</dc:creator>
  <cp:lastModifiedBy>Jan Borg (BORG - Adjunkt - Cphbusiness)</cp:lastModifiedBy>
  <cp:revision>118</cp:revision>
  <dcterms:created xsi:type="dcterms:W3CDTF">2013-08-25T10:39:01Z</dcterms:created>
  <dcterms:modified xsi:type="dcterms:W3CDTF">2017-12-11T13:41:25Z</dcterms:modified>
</cp:coreProperties>
</file>